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251_AEA73F5C.xml" ContentType="application/vnd.ms-powerpoint.comments+xml"/>
  <Override PartName="/ppt/notesSlides/notesSlide4.xml" ContentType="application/vnd.openxmlformats-officedocument.presentationml.notesSlide+xml"/>
  <Override PartName="/ppt/comments/modernComment_13FB_535B6278.xml" ContentType="application/vnd.ms-powerpoint.comments+xml"/>
  <Override PartName="/ppt/notesSlides/notesSlide5.xml" ContentType="application/vnd.openxmlformats-officedocument.presentationml.notesSlide+xml"/>
  <Override PartName="/ppt/comments/modernComment_1423_898D3A6E.xml" ContentType="application/vnd.ms-powerpoint.comments+xml"/>
  <Override PartName="/ppt/notesSlides/notesSlide6.xml" ContentType="application/vnd.openxmlformats-officedocument.presentationml.notesSlide+xml"/>
  <Override PartName="/ppt/comments/modernComment_1427_1CC7357A.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3C8_395EBDF.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omments/modernComment_13C4_E7F5303B.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9" r:id="rId4"/>
    <p:sldMasterId id="2147483755" r:id="rId5"/>
  </p:sldMasterIdLst>
  <p:notesMasterIdLst>
    <p:notesMasterId r:id="rId52"/>
  </p:notesMasterIdLst>
  <p:handoutMasterIdLst>
    <p:handoutMasterId r:id="rId53"/>
  </p:handoutMasterIdLst>
  <p:sldIdLst>
    <p:sldId id="769" r:id="rId6"/>
    <p:sldId id="5152" r:id="rId7"/>
    <p:sldId id="762" r:id="rId8"/>
    <p:sldId id="257" r:id="rId9"/>
    <p:sldId id="4689" r:id="rId10"/>
    <p:sldId id="5115" r:id="rId11"/>
    <p:sldId id="5163" r:id="rId12"/>
    <p:sldId id="5155" r:id="rId13"/>
    <p:sldId id="5159" r:id="rId14"/>
    <p:sldId id="5160" r:id="rId15"/>
    <p:sldId id="5166" r:id="rId16"/>
    <p:sldId id="5172" r:id="rId17"/>
    <p:sldId id="5175" r:id="rId18"/>
    <p:sldId id="5064" r:id="rId19"/>
    <p:sldId id="5177" r:id="rId20"/>
    <p:sldId id="5060" r:id="rId21"/>
    <p:sldId id="770" r:id="rId22"/>
    <p:sldId id="4680" r:id="rId23"/>
    <p:sldId id="2160" r:id="rId24"/>
    <p:sldId id="4864" r:id="rId25"/>
    <p:sldId id="4675" r:id="rId26"/>
    <p:sldId id="4687" r:id="rId27"/>
    <p:sldId id="2145703985" r:id="rId28"/>
    <p:sldId id="5179" r:id="rId29"/>
    <p:sldId id="2145703986" r:id="rId30"/>
    <p:sldId id="2145703991" r:id="rId31"/>
    <p:sldId id="2145703992" r:id="rId32"/>
    <p:sldId id="5182" r:id="rId33"/>
    <p:sldId id="4542" r:id="rId34"/>
    <p:sldId id="5184" r:id="rId35"/>
    <p:sldId id="858" r:id="rId36"/>
    <p:sldId id="851" r:id="rId37"/>
    <p:sldId id="5180" r:id="rId38"/>
    <p:sldId id="767" r:id="rId39"/>
    <p:sldId id="4524" r:id="rId40"/>
    <p:sldId id="2145703987" r:id="rId41"/>
    <p:sldId id="4527" r:id="rId42"/>
    <p:sldId id="2145703980" r:id="rId43"/>
    <p:sldId id="4831" r:id="rId44"/>
    <p:sldId id="862" r:id="rId45"/>
    <p:sldId id="4645" r:id="rId46"/>
    <p:sldId id="4662" r:id="rId47"/>
    <p:sldId id="4685" r:id="rId48"/>
    <p:sldId id="2145703993" r:id="rId49"/>
    <p:sldId id="2145703997" r:id="rId50"/>
    <p:sldId id="864" r:id="rId51"/>
  </p:sldIdLst>
  <p:sldSz cx="12192000" cy="6858000"/>
  <p:notesSz cx="6797675" cy="9926638"/>
  <p:embeddedFontLst>
    <p:embeddedFont>
      <p:font typeface="gatebase Medium" panose="00000500000000000000" charset="0"/>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Roboto Black" panose="02000000000000000000" pitchFamily="2" charset="0"/>
      <p:bold r:id="rId62"/>
      <p:boldItalic r:id="rId63"/>
    </p:embeddedFont>
    <p:embeddedFont>
      <p:font typeface="Roboto Bold" panose="02000000000000000000" pitchFamily="2" charset="0"/>
      <p:bold r:id="rId64"/>
      <p:italic r:id="rId65"/>
      <p:boldItalic r:id="rId66"/>
    </p:embeddedFont>
    <p:embeddedFont>
      <p:font typeface="Roboto Medium" panose="02000000000000000000" pitchFamily="2" charset="0"/>
      <p:regular r:id="rId67"/>
      <p:italic r:id="rId68"/>
    </p:embeddedFont>
    <p:embeddedFont>
      <p:font typeface="Roboto Regular" panose="020B0604020202020204" charset="0"/>
      <p:regular r:id="rId69"/>
      <p:bold r:id="rId70"/>
      <p:italic r:id="rId71"/>
      <p:boldItalic r:id="rId72"/>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0C0801-C255-2137-7FB7-4B43E046F55F}" name="Laura Pepper" initials="LP" userId="S::laura.pepper@red-gate.com::98ce31db-b45a-4095-8c64-58484914b705" providerId="AD"/>
  <p188:author id="{70FD3D15-B064-1519-268A-12F05956E7BE}" name="Ksenia Anderson" initials="KA" userId="S::ksenia.anderson@red-gate.com::a1e159f1-1c43-4fb1-af3e-df72fc29f436" providerId="AD"/>
  <p188:author id="{882C7217-E513-08DC-FCEB-3B016A9EE557}" name="Chris Hawkins" initials="CH" userId="S::Chris.Hawkins@red-gate.com::618f42bc-22df-4485-bfae-cb0f3322beb0" providerId="AD"/>
  <p188:author id="{05BA0128-9322-C123-DC6F-BDEFAAE2042E}" name="Sabina Rezvi" initials="SR" userId="S::Sabina.Rezvi@red-gate.com::05652b9f-2316-407d-9ca3-90bf748fd0dd" providerId="AD"/>
  <p188:author id="{59891635-334D-A9E3-635D-A0DDD52F063C}" name="Becky Woof" initials="BW" userId="S::becky.woof@red-gate.com::b72d374e-2da0-4d31-b5f5-05f456b24a11" providerId="AD"/>
  <p188:author id="{84419040-CC05-92D3-FE99-778AD3C4FDC3}" name="Fiona Black" initials="FB" userId="S::fiona.black@red-gate.com::3076756f-a346-44ed-b4b1-62da248b063b" providerId="AD"/>
  <p188:author id="{ED8D8F4B-E7DB-05A4-FE68-CA92D3A8DE15}" name="Steve Jones" initials="SJ" userId="S::steve.jones@red-gate.com::e0439a06-6ea5-4422-91a2-8ad82ecdf8ba" providerId="AD"/>
  <p188:author id="{68B55F57-03CE-E9A6-B53F-B648897081EE}" name="Steve Jones" initials="SJ" userId="S::Steve.Jones@red-gate.com::e0439a06-6ea5-4422-91a2-8ad82ecdf8ba" providerId="AD"/>
  <p188:author id="{6C6E7F59-DF55-EE9F-4F16-46A638E922C6}" name="Ulrike Hack" initials="UH" userId="S::Ulrike.Hack@red-gate.com::25a0ba32-ac92-4829-bf66-5691d6583c2e" providerId="AD"/>
  <p188:author id="{7F03D05F-7872-84FE-B287-116A1079B7B3}" name="Saskia Parks" initials="SP" userId="S::Saskia.Parks@red-gate.com::896129fe-8cd4-41c2-a338-0ea6f0c53785" providerId="AD"/>
  <p188:author id="{8AB84462-FEB6-A0A0-FC3E-6357CD1BD1B7}" name="Claire Matthews" initials="CM" userId="S::Claire.Matthews@red-gate.com::3a4c6314-a7c7-4271-ac20-3688982071e1" providerId="AD"/>
  <p188:author id="{C5CD917E-C9BE-8A47-0A14-A0ED048D45A4}" name="David Ong" initials="DO" userId="S::david.ong@red-gate.com::2fabfb56-f81b-4378-9c51-d692d4cf68fe" providerId="AD"/>
  <p188:author id="{DF317980-E463-1810-720C-0C8B090FA8C3}" name="Sarah Lahiff" initials="SL" userId="S::sarah.lahiff@red-gate.com::07a1c55c-ca0f-4494-953b-dc7185f80668" providerId="AD"/>
  <p188:author id="{B0075A92-0DE0-B78B-7CA7-6EAB3B07C957}" name="Ksenia Anderson" initials="KA" userId="S::Ksenia.Anderson@red-gate.com::a1e159f1-1c43-4fb1-af3e-df72fc29f436" providerId="AD"/>
  <p188:author id="{B119EA9A-324B-6A00-C99C-DDFAD9DEF5F5}" name="Dustin Abney" initials="DA" userId="S::dustin.abney@red-gate.com::fa60f86b-e0c6-4053-8e1b-cbe9691cc71e" providerId="AD"/>
  <p188:author id="{1AE8C2A4-452C-8942-03A5-798B4402C779}" name="David Ong" initials="DO" userId="S::David.Ong@red-gate.com::2fabfb56-f81b-4378-9c51-d692d4cf68fe" providerId="AD"/>
  <p188:author id="{81361FA6-C83E-1C37-4D20-4C21270B04B4}" name="Joanne Ford" initials="JF" userId="S::joanne.ford@red-gate.com::11428d24-780f-4927-88cd-a49336752549" providerId="AD"/>
  <p188:author id="{9B45B1B8-97A6-987E-87D3-3FA2BEA5C57E}" name="Mark Klein" initials="MK" userId="S::mark.klein@red-gate.com::173a00a6-1d5d-40f1-9588-97325de795da" providerId="AD"/>
  <p188:author id="{C5E281BF-6522-8016-A9D6-2B029D2391CC}" name="Laura Pepper" initials="LP" userId="S::Laura.Pepper@red-gate.com::98ce31db-b45a-4095-8c64-58484914b705" providerId="AD"/>
  <p188:author id="{3A7C10C4-972D-F5F6-6392-B74014D448EB}" name="Claire Matthews" initials="CM" userId="S::claire.matthews@red-gate.com::3a4c6314-a7c7-4271-ac20-3688982071e1" providerId="AD"/>
  <p188:author id="{93F249DF-3EDC-0A34-559F-5C556352B56A}" name="Presley Van Benschoten" initials="" userId="S::Presley.VanBenschoten@red-gate.com::c93adfda-b059-4f7a-ae14-7b388f65aac8" providerId="AD"/>
  <p188:author id="{EE8B9BF1-3CF4-717D-5E8F-2111DBF5E41B}" name="David Atkinson" initials="DA" userId="S::David.Atkinson@red-gate.com::1ff8b9b8-a0e9-41de-9ec8-ec2bfa9ea146" providerId="AD"/>
  <p188:author id="{8ED5E2F4-A005-149B-6F5D-5CFAFA0C56D8}" name="Saskia Parks" initials="SP" userId="S::saskia.parks@red-gate.com::896129fe-8cd4-41c2-a338-0ea6f0c537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2F2F2"/>
    <a:srgbClr val="E6E6E6"/>
    <a:srgbClr val="373737"/>
    <a:srgbClr val="2F6ED7"/>
    <a:srgbClr val="8AB6EC"/>
    <a:srgbClr val="B1CEF2"/>
    <a:srgbClr val="D8E7F9"/>
    <a:srgbClr val="7BA5D9"/>
    <a:srgbClr val="008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0BCEA9-9FC2-E421-0104-9CF344DE3142}" v="49" dt="2024-03-18T13:25:19.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763" autoAdjust="0"/>
  </p:normalViewPr>
  <p:slideViewPr>
    <p:cSldViewPr snapToGrid="0">
      <p:cViewPr>
        <p:scale>
          <a:sx n="100" d="100"/>
          <a:sy n="100" d="100"/>
        </p:scale>
        <p:origin x="72" y="3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126"/>
        <p:guide pos="2141"/>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1.xml" Id="rId26" /><Relationship Type="http://schemas.openxmlformats.org/officeDocument/2006/relationships/slide" Target="slides/slide16.xml" Id="rId21" /><Relationship Type="http://schemas.openxmlformats.org/officeDocument/2006/relationships/slide" Target="slides/slide37.xml" Id="rId42" /><Relationship Type="http://schemas.openxmlformats.org/officeDocument/2006/relationships/slide" Target="slides/slide42.xml" Id="rId47" /><Relationship Type="http://schemas.openxmlformats.org/officeDocument/2006/relationships/font" Target="fonts/font10.fntdata" Id="rId63" /><Relationship Type="http://schemas.openxmlformats.org/officeDocument/2006/relationships/font" Target="fonts/font15.fntdata" Id="rId68" /><Relationship Type="http://schemas.openxmlformats.org/officeDocument/2006/relationships/slide" Target="slides/slide11.xml" Id="rId16" /><Relationship Type="http://schemas.openxmlformats.org/officeDocument/2006/relationships/slide" Target="slides/slide6.xml" Id="rId11" /><Relationship Type="http://schemas.openxmlformats.org/officeDocument/2006/relationships/slide" Target="slides/slide19.xml" Id="rId24" /><Relationship Type="http://schemas.openxmlformats.org/officeDocument/2006/relationships/slide" Target="slides/slide27.xml" Id="rId32" /><Relationship Type="http://schemas.openxmlformats.org/officeDocument/2006/relationships/slide" Target="slides/slide32.xml" Id="rId37" /><Relationship Type="http://schemas.openxmlformats.org/officeDocument/2006/relationships/slide" Target="slides/slide35.xml" Id="rId40" /><Relationship Type="http://schemas.openxmlformats.org/officeDocument/2006/relationships/slide" Target="slides/slide40.xml" Id="rId45" /><Relationship Type="http://schemas.openxmlformats.org/officeDocument/2006/relationships/handoutMaster" Target="handoutMasters/handoutMaster1.xml" Id="rId53" /><Relationship Type="http://schemas.openxmlformats.org/officeDocument/2006/relationships/font" Target="fonts/font5.fntdata" Id="rId58" /><Relationship Type="http://schemas.openxmlformats.org/officeDocument/2006/relationships/font" Target="fonts/font13.fntdata" Id="rId66" /><Relationship Type="http://schemas.openxmlformats.org/officeDocument/2006/relationships/viewProps" Target="viewProps.xml" Id="rId74" /><Relationship Type="http://schemas.microsoft.com/office/2018/10/relationships/authors" Target="authors.xml" Id="rId79" /><Relationship Type="http://schemas.openxmlformats.org/officeDocument/2006/relationships/slideMaster" Target="slideMasters/slideMaster2.xml" Id="rId5" /><Relationship Type="http://schemas.openxmlformats.org/officeDocument/2006/relationships/font" Target="fonts/font8.fntdata" Id="rId61" /><Relationship Type="http://schemas.openxmlformats.org/officeDocument/2006/relationships/slide" Target="slides/slide14.xml" Id="rId19" /><Relationship Type="http://schemas.openxmlformats.org/officeDocument/2006/relationships/slide" Target="slides/slide9.xml" Id="rId14" /><Relationship Type="http://schemas.openxmlformats.org/officeDocument/2006/relationships/slide" Target="slides/slide17.xml" Id="rId22" /><Relationship Type="http://schemas.openxmlformats.org/officeDocument/2006/relationships/slide" Target="slides/slide22.xml" Id="rId27" /><Relationship Type="http://schemas.openxmlformats.org/officeDocument/2006/relationships/slide" Target="slides/slide25.xml" Id="rId30" /><Relationship Type="http://schemas.openxmlformats.org/officeDocument/2006/relationships/slide" Target="slides/slide30.xml" Id="rId35" /><Relationship Type="http://schemas.openxmlformats.org/officeDocument/2006/relationships/slide" Target="slides/slide38.xml" Id="rId43" /><Relationship Type="http://schemas.openxmlformats.org/officeDocument/2006/relationships/slide" Target="slides/slide43.xml" Id="rId48" /><Relationship Type="http://schemas.openxmlformats.org/officeDocument/2006/relationships/font" Target="fonts/font3.fntdata" Id="rId56" /><Relationship Type="http://schemas.openxmlformats.org/officeDocument/2006/relationships/font" Target="fonts/font11.fntdata" Id="rId64" /><Relationship Type="http://schemas.openxmlformats.org/officeDocument/2006/relationships/font" Target="fonts/font16.fntdata" Id="rId69" /><Relationship Type="http://schemas.openxmlformats.org/officeDocument/2006/relationships/slide" Target="slides/slide3.xml" Id="rId8" /><Relationship Type="http://schemas.openxmlformats.org/officeDocument/2006/relationships/slide" Target="slides/slide46.xml" Id="rId51" /><Relationship Type="http://schemas.openxmlformats.org/officeDocument/2006/relationships/font" Target="fonts/font19.fntdata" Id="rId72" /><Relationship Type="http://schemas.openxmlformats.org/officeDocument/2006/relationships/customXml" Target="../customXml/item3.xml" Id="rId3" /><Relationship Type="http://schemas.openxmlformats.org/officeDocument/2006/relationships/slide" Target="slides/slide7.xml" Id="rId12" /><Relationship Type="http://schemas.openxmlformats.org/officeDocument/2006/relationships/slide" Target="slides/slide12.xml" Id="rId17" /><Relationship Type="http://schemas.openxmlformats.org/officeDocument/2006/relationships/slide" Target="slides/slide20.xml" Id="rId25" /><Relationship Type="http://schemas.openxmlformats.org/officeDocument/2006/relationships/slide" Target="slides/slide28.xml" Id="rId33" /><Relationship Type="http://schemas.openxmlformats.org/officeDocument/2006/relationships/slide" Target="slides/slide33.xml" Id="rId38" /><Relationship Type="http://schemas.openxmlformats.org/officeDocument/2006/relationships/slide" Target="slides/slide41.xml" Id="rId46" /><Relationship Type="http://schemas.openxmlformats.org/officeDocument/2006/relationships/font" Target="fonts/font6.fntdata" Id="rId59" /><Relationship Type="http://schemas.openxmlformats.org/officeDocument/2006/relationships/font" Target="fonts/font14.fntdata" Id="rId67" /><Relationship Type="http://schemas.openxmlformats.org/officeDocument/2006/relationships/slide" Target="slides/slide15.xml" Id="rId20" /><Relationship Type="http://schemas.openxmlformats.org/officeDocument/2006/relationships/slide" Target="slides/slide36.xml" Id="rId41" /><Relationship Type="http://schemas.openxmlformats.org/officeDocument/2006/relationships/font" Target="fonts/font1.fntdata" Id="rId54" /><Relationship Type="http://schemas.openxmlformats.org/officeDocument/2006/relationships/font" Target="fonts/font9.fntdata" Id="rId62" /><Relationship Type="http://schemas.openxmlformats.org/officeDocument/2006/relationships/font" Target="fonts/font17.fntdata" Id="rId70" /><Relationship Type="http://schemas.openxmlformats.org/officeDocument/2006/relationships/theme" Target="theme/theme1.xml" Id="rId75" /><Relationship Type="http://schemas.openxmlformats.org/officeDocument/2006/relationships/customXml" Target="../customXml/item1.xml" Id="rId1" /><Relationship Type="http://schemas.openxmlformats.org/officeDocument/2006/relationships/slide" Target="slides/slide1.xml" Id="rId6" /><Relationship Type="http://schemas.openxmlformats.org/officeDocument/2006/relationships/slide" Target="slides/slide10.xml" Id="rId15" /><Relationship Type="http://schemas.openxmlformats.org/officeDocument/2006/relationships/slide" Target="slides/slide18.xml" Id="rId23" /><Relationship Type="http://schemas.openxmlformats.org/officeDocument/2006/relationships/slide" Target="slides/slide23.xml" Id="rId28" /><Relationship Type="http://schemas.openxmlformats.org/officeDocument/2006/relationships/slide" Target="slides/slide31.xml" Id="rId36" /><Relationship Type="http://schemas.openxmlformats.org/officeDocument/2006/relationships/slide" Target="slides/slide44.xml" Id="rId49" /><Relationship Type="http://schemas.openxmlformats.org/officeDocument/2006/relationships/font" Target="fonts/font4.fntdata" Id="rId57" /><Relationship Type="http://schemas.openxmlformats.org/officeDocument/2006/relationships/slide" Target="slides/slide5.xml" Id="rId10" /><Relationship Type="http://schemas.openxmlformats.org/officeDocument/2006/relationships/slide" Target="slides/slide26.xml" Id="rId31" /><Relationship Type="http://schemas.openxmlformats.org/officeDocument/2006/relationships/slide" Target="slides/slide39.xml" Id="rId44" /><Relationship Type="http://schemas.openxmlformats.org/officeDocument/2006/relationships/notesMaster" Target="notesMasters/notesMaster1.xml" Id="rId52" /><Relationship Type="http://schemas.openxmlformats.org/officeDocument/2006/relationships/font" Target="fonts/font7.fntdata" Id="rId60" /><Relationship Type="http://schemas.openxmlformats.org/officeDocument/2006/relationships/font" Target="fonts/font12.fntdata" Id="rId65" /><Relationship Type="http://schemas.openxmlformats.org/officeDocument/2006/relationships/presProps" Target="presProps.xml" Id="rId73" /><Relationship Type="http://schemas.microsoft.com/office/2015/10/relationships/revisionInfo" Target="revisionInfo.xml" Id="rId78" /><Relationship Type="http://schemas.openxmlformats.org/officeDocument/2006/relationships/slideMaster" Target="slideMasters/slideMaster1.xml" Id="rId4" /><Relationship Type="http://schemas.openxmlformats.org/officeDocument/2006/relationships/slide" Target="slides/slide4.xml" Id="rId9" /><Relationship Type="http://schemas.openxmlformats.org/officeDocument/2006/relationships/slide" Target="slides/slide8.xml" Id="rId13" /><Relationship Type="http://schemas.openxmlformats.org/officeDocument/2006/relationships/slide" Target="slides/slide13.xml" Id="rId18" /><Relationship Type="http://schemas.openxmlformats.org/officeDocument/2006/relationships/slide" Target="slides/slide34.xml" Id="rId39" /><Relationship Type="http://schemas.openxmlformats.org/officeDocument/2006/relationships/slide" Target="slides/slide29.xml" Id="rId34" /><Relationship Type="http://schemas.openxmlformats.org/officeDocument/2006/relationships/slide" Target="slides/slide45.xml" Id="rId50" /><Relationship Type="http://schemas.openxmlformats.org/officeDocument/2006/relationships/font" Target="fonts/font2.fntdata" Id="rId55" /><Relationship Type="http://schemas.openxmlformats.org/officeDocument/2006/relationships/tableStyles" Target="tableStyles.xml" Id="rId76" /><Relationship Type="http://schemas.openxmlformats.org/officeDocument/2006/relationships/slide" Target="slides/slide2.xml" Id="rId7" /><Relationship Type="http://schemas.openxmlformats.org/officeDocument/2006/relationships/font" Target="fonts/font18.fntdata" Id="rId71" /><Relationship Type="http://schemas.openxmlformats.org/officeDocument/2006/relationships/customXml" Target="../customXml/item2.xml" Id="rId2" /><Relationship Type="http://schemas.openxmlformats.org/officeDocument/2006/relationships/slide" Target="slides/slide24.xml" Id="rId29"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redgate365-my.sharepoint.com/personal/matt_hilbert_red-gate_com/Documents/Desktop/Redgate/&#8226;%20Work%20in%20progress/Survey/Background%20files/First%20results%20analysis%20updat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solidFill>
                  <a:schemeClr val="tx1"/>
                </a:solidFill>
              </a:rPr>
              <a:t>DevOps Adoption Trends (2017-2023)</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percentStacked"/>
        <c:varyColors val="0"/>
        <c:ser>
          <c:idx val="0"/>
          <c:order val="0"/>
          <c:tx>
            <c:strRef>
              <c:f>Sheet1!$B$1</c:f>
              <c:strCache>
                <c:ptCount val="1"/>
                <c:pt idx="0">
                  <c:v>Series 1</c:v>
                </c:pt>
              </c:strCache>
            </c:strRef>
          </c:tx>
          <c:spPr>
            <a:solidFill>
              <a:srgbClr val="CC0000"/>
            </a:solidFill>
            <a:ln>
              <a:noFill/>
            </a:ln>
            <a:effectLst/>
          </c:spPr>
          <c:dLbls>
            <c:dLbl>
              <c:idx val="5"/>
              <c:spPr>
                <a:solidFill>
                  <a:srgbClr val="CC0000"/>
                </a:solid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6791-41E5-B15A-CDE864CC9DA1}"/>
                </c:ext>
              </c:extLst>
            </c:dLbl>
            <c:spPr>
              <a:solidFill>
                <a:srgbClr val="CC0000"/>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0</c:formatCode>
                <c:ptCount val="6"/>
                <c:pt idx="0">
                  <c:v>2017</c:v>
                </c:pt>
                <c:pt idx="1">
                  <c:v>2018</c:v>
                </c:pt>
                <c:pt idx="2">
                  <c:v>2019</c:v>
                </c:pt>
                <c:pt idx="3">
                  <c:v>2020</c:v>
                </c:pt>
                <c:pt idx="4">
                  <c:v>2021</c:v>
                </c:pt>
                <c:pt idx="5">
                  <c:v>2023</c:v>
                </c:pt>
              </c:numCache>
            </c:numRef>
          </c:cat>
          <c:val>
            <c:numRef>
              <c:f>Sheet1!$B$2:$B$7</c:f>
              <c:numCache>
                <c:formatCode>0%</c:formatCode>
                <c:ptCount val="6"/>
                <c:pt idx="0">
                  <c:v>0.12</c:v>
                </c:pt>
                <c:pt idx="1">
                  <c:v>0.13</c:v>
                </c:pt>
                <c:pt idx="2">
                  <c:v>0.15</c:v>
                </c:pt>
                <c:pt idx="3">
                  <c:v>0.18</c:v>
                </c:pt>
                <c:pt idx="4">
                  <c:v>0.26</c:v>
                </c:pt>
                <c:pt idx="5">
                  <c:v>0.17</c:v>
                </c:pt>
              </c:numCache>
            </c:numRef>
          </c:val>
          <c:extLst>
            <c:ext xmlns:c16="http://schemas.microsoft.com/office/drawing/2014/chart" uri="{C3380CC4-5D6E-409C-BE32-E72D297353CC}">
              <c16:uniqueId val="{00000000-6791-41E5-B15A-CDE864CC9DA1}"/>
            </c:ext>
          </c:extLst>
        </c:ser>
        <c:ser>
          <c:idx val="1"/>
          <c:order val="1"/>
          <c:tx>
            <c:strRef>
              <c:f>Sheet1!$C$1</c:f>
              <c:strCache>
                <c:ptCount val="1"/>
                <c:pt idx="0">
                  <c:v>Series 2</c:v>
                </c:pt>
              </c:strCache>
            </c:strRef>
          </c:tx>
          <c:spPr>
            <a:solidFill>
              <a:srgbClr val="FF2828"/>
            </a:solidFill>
            <a:ln w="25400">
              <a:solidFill>
                <a:schemeClr val="bg1"/>
              </a:solidFill>
            </a:ln>
            <a:effectLst/>
          </c:spPr>
          <c:dLbls>
            <c:dLbl>
              <c:idx val="5"/>
              <c:spPr>
                <a:solidFill>
                  <a:srgbClr val="FF2828"/>
                </a:solid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6791-41E5-B15A-CDE864CC9DA1}"/>
                </c:ext>
              </c:extLst>
            </c:dLbl>
            <c:spPr>
              <a:solidFill>
                <a:srgbClr val="FF2828"/>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0</c:formatCode>
                <c:ptCount val="6"/>
                <c:pt idx="0">
                  <c:v>2017</c:v>
                </c:pt>
                <c:pt idx="1">
                  <c:v>2018</c:v>
                </c:pt>
                <c:pt idx="2">
                  <c:v>2019</c:v>
                </c:pt>
                <c:pt idx="3">
                  <c:v>2020</c:v>
                </c:pt>
                <c:pt idx="4">
                  <c:v>2021</c:v>
                </c:pt>
                <c:pt idx="5">
                  <c:v>2023</c:v>
                </c:pt>
              </c:numCache>
            </c:numRef>
          </c:cat>
          <c:val>
            <c:numRef>
              <c:f>Sheet1!$C$2:$C$7</c:f>
              <c:numCache>
                <c:formatCode>0%</c:formatCode>
                <c:ptCount val="6"/>
                <c:pt idx="0">
                  <c:v>0.35</c:v>
                </c:pt>
                <c:pt idx="1">
                  <c:v>0.39</c:v>
                </c:pt>
                <c:pt idx="2">
                  <c:v>0.43</c:v>
                </c:pt>
                <c:pt idx="3">
                  <c:v>0.5</c:v>
                </c:pt>
                <c:pt idx="4">
                  <c:v>0.48</c:v>
                </c:pt>
                <c:pt idx="5">
                  <c:v>0.31</c:v>
                </c:pt>
              </c:numCache>
            </c:numRef>
          </c:val>
          <c:extLst>
            <c:ext xmlns:c16="http://schemas.microsoft.com/office/drawing/2014/chart" uri="{C3380CC4-5D6E-409C-BE32-E72D297353CC}">
              <c16:uniqueId val="{00000002-6791-41E5-B15A-CDE864CC9DA1}"/>
            </c:ext>
          </c:extLst>
        </c:ser>
        <c:ser>
          <c:idx val="2"/>
          <c:order val="2"/>
          <c:tx>
            <c:strRef>
              <c:f>Sheet1!$D$1</c:f>
              <c:strCache>
                <c:ptCount val="1"/>
                <c:pt idx="0">
                  <c:v>Series 3</c:v>
                </c:pt>
              </c:strCache>
            </c:strRef>
          </c:tx>
          <c:spPr>
            <a:solidFill>
              <a:srgbClr val="373737"/>
            </a:solidFill>
            <a:ln w="25400">
              <a:solidFill>
                <a:schemeClr val="bg1"/>
              </a:solidFill>
            </a:ln>
            <a:effectLst/>
          </c:spPr>
          <c:dLbls>
            <c:dLbl>
              <c:idx val="5"/>
              <c:spPr>
                <a:solidFill>
                  <a:srgbClr val="373737"/>
                </a:solid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6791-41E5-B15A-CDE864CC9DA1}"/>
                </c:ext>
              </c:extLst>
            </c:dLbl>
            <c:spPr>
              <a:solidFill>
                <a:srgbClr val="373737"/>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0</c:formatCode>
                <c:ptCount val="6"/>
                <c:pt idx="0">
                  <c:v>2017</c:v>
                </c:pt>
                <c:pt idx="1">
                  <c:v>2018</c:v>
                </c:pt>
                <c:pt idx="2">
                  <c:v>2019</c:v>
                </c:pt>
                <c:pt idx="3">
                  <c:v>2020</c:v>
                </c:pt>
                <c:pt idx="4">
                  <c:v>2021</c:v>
                </c:pt>
                <c:pt idx="5">
                  <c:v>2023</c:v>
                </c:pt>
              </c:numCache>
            </c:numRef>
          </c:cat>
          <c:val>
            <c:numRef>
              <c:f>Sheet1!$D$2:$D$7</c:f>
              <c:numCache>
                <c:formatCode>0%</c:formatCode>
                <c:ptCount val="6"/>
                <c:pt idx="0">
                  <c:v>0.33</c:v>
                </c:pt>
                <c:pt idx="1">
                  <c:v>0.3</c:v>
                </c:pt>
                <c:pt idx="2">
                  <c:v>0.27</c:v>
                </c:pt>
                <c:pt idx="3">
                  <c:v>0.18</c:v>
                </c:pt>
                <c:pt idx="4">
                  <c:v>0.15</c:v>
                </c:pt>
                <c:pt idx="5">
                  <c:v>0.25</c:v>
                </c:pt>
              </c:numCache>
            </c:numRef>
          </c:val>
          <c:extLst>
            <c:ext xmlns:c16="http://schemas.microsoft.com/office/drawing/2014/chart" uri="{C3380CC4-5D6E-409C-BE32-E72D297353CC}">
              <c16:uniqueId val="{00000003-6791-41E5-B15A-CDE864CC9DA1}"/>
            </c:ext>
          </c:extLst>
        </c:ser>
        <c:ser>
          <c:idx val="3"/>
          <c:order val="3"/>
          <c:tx>
            <c:strRef>
              <c:f>Sheet1!$E$1</c:f>
              <c:strCache>
                <c:ptCount val="1"/>
                <c:pt idx="0">
                  <c:v>Series 4</c:v>
                </c:pt>
              </c:strCache>
            </c:strRef>
          </c:tx>
          <c:spPr>
            <a:solidFill>
              <a:srgbClr val="000000"/>
            </a:solidFill>
            <a:ln w="25400">
              <a:solidFill>
                <a:schemeClr val="bg1"/>
              </a:solidFill>
            </a:ln>
            <a:effectLst/>
          </c:spPr>
          <c:dLbls>
            <c:dLbl>
              <c:idx val="5"/>
              <c:spPr>
                <a:solidFill>
                  <a:srgbClr val="000000"/>
                </a:solid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6791-41E5-B15A-CDE864CC9DA1}"/>
                </c:ext>
              </c:extLst>
            </c:dLbl>
            <c:spPr>
              <a:solidFill>
                <a:srgbClr val="000000"/>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0</c:formatCode>
                <c:ptCount val="6"/>
                <c:pt idx="0">
                  <c:v>2017</c:v>
                </c:pt>
                <c:pt idx="1">
                  <c:v>2018</c:v>
                </c:pt>
                <c:pt idx="2">
                  <c:v>2019</c:v>
                </c:pt>
                <c:pt idx="3">
                  <c:v>2020</c:v>
                </c:pt>
                <c:pt idx="4">
                  <c:v>2021</c:v>
                </c:pt>
                <c:pt idx="5">
                  <c:v>2023</c:v>
                </c:pt>
              </c:numCache>
            </c:numRef>
          </c:cat>
          <c:val>
            <c:numRef>
              <c:f>Sheet1!$E$2:$E$7</c:f>
              <c:numCache>
                <c:formatCode>0%</c:formatCode>
                <c:ptCount val="6"/>
                <c:pt idx="0">
                  <c:v>0.2</c:v>
                </c:pt>
                <c:pt idx="1">
                  <c:v>0.18</c:v>
                </c:pt>
                <c:pt idx="2">
                  <c:v>0.15</c:v>
                </c:pt>
                <c:pt idx="3">
                  <c:v>0.13</c:v>
                </c:pt>
                <c:pt idx="4">
                  <c:v>0.11</c:v>
                </c:pt>
                <c:pt idx="5">
                  <c:v>0.14000000000000001</c:v>
                </c:pt>
              </c:numCache>
            </c:numRef>
          </c:val>
          <c:extLst>
            <c:ext xmlns:c16="http://schemas.microsoft.com/office/drawing/2014/chart" uri="{C3380CC4-5D6E-409C-BE32-E72D297353CC}">
              <c16:uniqueId val="{00000004-6791-41E5-B15A-CDE864CC9DA1}"/>
            </c:ext>
          </c:extLst>
        </c:ser>
        <c:dLbls>
          <c:showLegendKey val="0"/>
          <c:showVal val="0"/>
          <c:showCatName val="0"/>
          <c:showSerName val="0"/>
          <c:showPercent val="0"/>
          <c:showBubbleSize val="0"/>
        </c:dLbls>
        <c:axId val="1822433439"/>
        <c:axId val="1642226992"/>
      </c:areaChart>
      <c:catAx>
        <c:axId val="1822433439"/>
        <c:scaling>
          <c:orientation val="minMax"/>
        </c:scaling>
        <c:delete val="0"/>
        <c:axPos val="b"/>
        <c:numFmt formatCode="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1642226992"/>
        <c:crosses val="autoZero"/>
        <c:auto val="1"/>
        <c:lblAlgn val="ctr"/>
        <c:lblOffset val="100"/>
        <c:noMultiLvlLbl val="0"/>
      </c:catAx>
      <c:valAx>
        <c:axId val="1642226992"/>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822433439"/>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Roboto" panose="02000000000000000000"/>
                <a:ea typeface="+mn-ea"/>
                <a:cs typeface="+mn-cs"/>
              </a:defRPr>
            </a:pPr>
            <a:r>
              <a:rPr lang="en-GB"/>
              <a:t>Which of these would be the main driver for automating the delivery of database changes as part of a wider DevOps process?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Roboto" panose="02000000000000000000"/>
              <a:ea typeface="+mn-ea"/>
              <a:cs typeface="+mn-cs"/>
            </a:defRPr>
          </a:pPr>
          <a:endParaRPr lang="en-US"/>
        </a:p>
      </c:txPr>
    </c:title>
    <c:autoTitleDeleted val="0"/>
    <c:plotArea>
      <c:layout/>
      <c:barChart>
        <c:barDir val="bar"/>
        <c:grouping val="clustered"/>
        <c:varyColors val="0"/>
        <c:dLbls>
          <c:dLblPos val="outEnd"/>
          <c:showLegendKey val="0"/>
          <c:showVal val="1"/>
          <c:showCatName val="0"/>
          <c:showSerName val="0"/>
          <c:showPercent val="0"/>
          <c:showBubbleSize val="0"/>
        </c:dLbls>
        <c:gapWidth val="60"/>
        <c:axId val="305670640"/>
        <c:axId val="305664816"/>
      </c:barChart>
      <c:catAx>
        <c:axId val="3056706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Roboto" panose="02000000000000000000"/>
                <a:ea typeface="+mn-ea"/>
                <a:cs typeface="+mn-cs"/>
              </a:defRPr>
            </a:pPr>
            <a:endParaRPr lang="en-US"/>
          </a:p>
        </c:txPr>
        <c:crossAx val="305664816"/>
        <c:crosses val="autoZero"/>
        <c:auto val="1"/>
        <c:lblAlgn val="ctr"/>
        <c:lblOffset val="100"/>
        <c:noMultiLvlLbl val="0"/>
      </c:catAx>
      <c:valAx>
        <c:axId val="305664816"/>
        <c:scaling>
          <c:orientation val="minMax"/>
        </c:scaling>
        <c:delete val="1"/>
        <c:axPos val="t"/>
        <c:numFmt formatCode="0%" sourceLinked="1"/>
        <c:majorTickMark val="none"/>
        <c:minorTickMark val="none"/>
        <c:tickLblPos val="nextTo"/>
        <c:crossAx val="305670640"/>
        <c:crosses val="autoZero"/>
        <c:crossBetween val="between"/>
      </c:valAx>
      <c:spPr>
        <a:noFill/>
        <a:ln>
          <a:noFill/>
        </a:ln>
        <a:effectLst/>
      </c:spPr>
    </c:plotArea>
    <c:plotVisOnly val="1"/>
    <c:dispBlanksAs val="gap"/>
    <c:showDLblsOverMax val="0"/>
  </c:chart>
  <c:spPr>
    <a:noFill/>
    <a:ln>
      <a:noFill/>
    </a:ln>
    <a:effectLst/>
  </c:spPr>
  <c:txPr>
    <a:bodyPr/>
    <a:lstStyle/>
    <a:p>
      <a:pPr>
        <a:defRPr b="1">
          <a:solidFill>
            <a:schemeClr val="tx1"/>
          </a:solidFill>
          <a:latin typeface="Roboto" panose="0200000000000000000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GB" sz="1800">
                <a:solidFill>
                  <a:schemeClr val="tx1"/>
                </a:solidFill>
                <a:latin typeface="+mn-lt"/>
                <a:ea typeface="Roboto" panose="02000000000000000000" pitchFamily="2" charset="0"/>
              </a:rPr>
              <a:t>What are the main drivers for automating the delivery</a:t>
            </a:r>
            <a:endParaRPr lang="en-GB" sz="1800" baseline="0">
              <a:solidFill>
                <a:schemeClr val="tx1"/>
              </a:solidFill>
              <a:latin typeface="+mn-lt"/>
              <a:ea typeface="Roboto" panose="02000000000000000000" pitchFamily="2" charset="0"/>
            </a:endParaRPr>
          </a:p>
          <a:p>
            <a:pPr>
              <a:defRPr/>
            </a:pPr>
            <a:r>
              <a:rPr lang="en-GB" sz="1800">
                <a:solidFill>
                  <a:schemeClr val="tx1"/>
                </a:solidFill>
                <a:latin typeface="+mn-lt"/>
                <a:ea typeface="Roboto" panose="02000000000000000000" pitchFamily="2" charset="0"/>
              </a:rPr>
              <a:t>of</a:t>
            </a:r>
            <a:r>
              <a:rPr lang="en-GB" sz="1800" baseline="0">
                <a:solidFill>
                  <a:schemeClr val="tx1"/>
                </a:solidFill>
                <a:latin typeface="+mn-lt"/>
                <a:ea typeface="Roboto" panose="02000000000000000000" pitchFamily="2" charset="0"/>
              </a:rPr>
              <a:t> </a:t>
            </a:r>
            <a:r>
              <a:rPr lang="en-GB" sz="1800">
                <a:solidFill>
                  <a:schemeClr val="tx1"/>
                </a:solidFill>
                <a:latin typeface="+mn-lt"/>
                <a:ea typeface="Roboto" panose="02000000000000000000" pitchFamily="2" charset="0"/>
              </a:rPr>
              <a:t>database changes as part of a wider DevOps process?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3820473989369054"/>
          <c:y val="0.14096955043498438"/>
          <c:w val="0.63717541492575402"/>
          <c:h val="0.78605755839379721"/>
        </c:manualLayout>
      </c:layout>
      <c:barChart>
        <c:barDir val="bar"/>
        <c:grouping val="clustered"/>
        <c:varyColors val="0"/>
        <c:ser>
          <c:idx val="0"/>
          <c:order val="0"/>
          <c:spPr>
            <a:solidFill>
              <a:srgbClr val="C00000"/>
            </a:solidFill>
            <a:ln>
              <a:solidFill>
                <a:srgbClr val="C00000"/>
              </a:solidFill>
            </a:ln>
            <a:effectLst>
              <a:outerShdw blurRad="57150" dist="19050" dir="5400000" algn="ctr" rotWithShape="0">
                <a:srgbClr val="000000">
                  <a:alpha val="63000"/>
                </a:srgbClr>
              </a:outerShdw>
            </a:effectLst>
          </c:spPr>
          <c:invertIfNegative val="0"/>
          <c:dLbls>
            <c:dLbl>
              <c:idx val="0"/>
              <c:tx>
                <c:rich>
                  <a:bodyPr/>
                  <a:lstStyle/>
                  <a:p>
                    <a:fld id="{4BCA68DC-B884-4FED-B9C6-F75C02135D1B}"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3285-4C2F-95F7-9E13604F9A34}"/>
                </c:ext>
              </c:extLst>
            </c:dLbl>
            <c:dLbl>
              <c:idx val="1"/>
              <c:tx>
                <c:rich>
                  <a:bodyPr/>
                  <a:lstStyle/>
                  <a:p>
                    <a:fld id="{8293AD34-C2FC-4DE7-AF9C-97AD173FB62C}"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285-4C2F-95F7-9E13604F9A34}"/>
                </c:ext>
              </c:extLst>
            </c:dLbl>
            <c:dLbl>
              <c:idx val="2"/>
              <c:tx>
                <c:rich>
                  <a:bodyPr/>
                  <a:lstStyle/>
                  <a:p>
                    <a:fld id="{DE24307B-64AB-4422-86A1-A3984EC1B37A}"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285-4C2F-95F7-9E13604F9A34}"/>
                </c:ext>
              </c:extLst>
            </c:dLbl>
            <c:dLbl>
              <c:idx val="3"/>
              <c:tx>
                <c:rich>
                  <a:bodyPr/>
                  <a:lstStyle/>
                  <a:p>
                    <a:fld id="{84F98D9F-DF28-4E0B-95B6-ADB060B8D228}"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285-4C2F-95F7-9E13604F9A34}"/>
                </c:ext>
              </c:extLst>
            </c:dLbl>
            <c:dLbl>
              <c:idx val="4"/>
              <c:tx>
                <c:rich>
                  <a:bodyPr/>
                  <a:lstStyle/>
                  <a:p>
                    <a:fld id="{201C0081-33FD-4BE2-8AA5-5D4D01DF34C7}"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285-4C2F-95F7-9E13604F9A34}"/>
                </c:ext>
              </c:extLst>
            </c:dLbl>
            <c:dLbl>
              <c:idx val="5"/>
              <c:tx>
                <c:rich>
                  <a:bodyPr/>
                  <a:lstStyle/>
                  <a:p>
                    <a:fld id="{FD6DC8A0-FE5C-49F8-A8D0-B7249EE3440A}"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285-4C2F-95F7-9E13604F9A34}"/>
                </c:ext>
              </c:extLst>
            </c:dLbl>
            <c:dLbl>
              <c:idx val="6"/>
              <c:tx>
                <c:rich>
                  <a:bodyPr/>
                  <a:lstStyle/>
                  <a:p>
                    <a:fld id="{99D40356-8797-4C09-859F-9486679ECC24}"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3285-4C2F-95F7-9E13604F9A34}"/>
                </c:ext>
              </c:extLst>
            </c:dLbl>
            <c:dLbl>
              <c:idx val="7"/>
              <c:tx>
                <c:rich>
                  <a:bodyPr/>
                  <a:lstStyle/>
                  <a:p>
                    <a:fld id="{F205F85F-05E8-410E-BE51-65B3C145A2B9}"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3285-4C2F-95F7-9E13604F9A3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'[First results analysis update.xlsx]Sheet1'!$B$198:$B$206</c:f>
              <c:strCache>
                <c:ptCount val="8"/>
                <c:pt idx="0">
                  <c:v>To meet audit or regulatory requirements more easily</c:v>
                </c:pt>
                <c:pt idx="1">
                  <c:v>To increase protection of production databases</c:v>
                </c:pt>
                <c:pt idx="2">
                  <c:v>To facilitate collaboration between Dev and Ops</c:v>
                </c:pt>
                <c:pt idx="3">
                  <c:v>To reduce risk of losing data during  deployments</c:v>
                </c:pt>
                <c:pt idx="4">
                  <c:v>To enable faster resolution of issues</c:v>
                </c:pt>
                <c:pt idx="5">
                  <c:v>To free up developer time for more added value work</c:v>
                </c:pt>
                <c:pt idx="6">
                  <c:v>To minimize application downtime</c:v>
                </c:pt>
                <c:pt idx="7">
                  <c:v>To increase the speed of delivery of database changes</c:v>
                </c:pt>
              </c:strCache>
              <c:extLst/>
            </c:strRef>
          </c:cat>
          <c:val>
            <c:numRef>
              <c:f>'[First results analysis update.xlsx]Sheet1'!$C$198:$C$206</c:f>
              <c:numCache>
                <c:formatCode>0.00%</c:formatCode>
                <c:ptCount val="8"/>
                <c:pt idx="0">
                  <c:v>0.20499999999999999</c:v>
                </c:pt>
                <c:pt idx="1">
                  <c:v>0.2772</c:v>
                </c:pt>
                <c:pt idx="2">
                  <c:v>0.29270000000000002</c:v>
                </c:pt>
                <c:pt idx="3">
                  <c:v>0.2994</c:v>
                </c:pt>
                <c:pt idx="4">
                  <c:v>0.30299999999999999</c:v>
                </c:pt>
                <c:pt idx="5">
                  <c:v>0.34539999999999998</c:v>
                </c:pt>
                <c:pt idx="6">
                  <c:v>0.34589999999999999</c:v>
                </c:pt>
                <c:pt idx="7">
                  <c:v>0.45739999999999997</c:v>
                </c:pt>
              </c:numCache>
              <c:extLst/>
            </c:numRef>
          </c:val>
          <c:extLst>
            <c:ext xmlns:c16="http://schemas.microsoft.com/office/drawing/2014/chart" uri="{C3380CC4-5D6E-409C-BE32-E72D297353CC}">
              <c16:uniqueId val="{00000008-3285-4C2F-95F7-9E13604F9A34}"/>
            </c:ext>
          </c:extLst>
        </c:ser>
        <c:dLbls>
          <c:showLegendKey val="0"/>
          <c:showVal val="0"/>
          <c:showCatName val="0"/>
          <c:showSerName val="0"/>
          <c:showPercent val="0"/>
          <c:showBubbleSize val="0"/>
        </c:dLbls>
        <c:gapWidth val="115"/>
        <c:overlap val="-20"/>
        <c:axId val="1131440304"/>
        <c:axId val="555387232"/>
      </c:barChart>
      <c:catAx>
        <c:axId val="113144030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55387232"/>
        <c:crosses val="autoZero"/>
        <c:auto val="1"/>
        <c:lblAlgn val="ctr"/>
        <c:lblOffset val="100"/>
        <c:noMultiLvlLbl val="0"/>
      </c:catAx>
      <c:valAx>
        <c:axId val="55538723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1440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omments/modernComment_1251_AEA73F5C.xml><?xml version="1.0" encoding="utf-8"?>
<p188:cmLst xmlns:a="http://schemas.openxmlformats.org/drawingml/2006/main" xmlns:r="http://schemas.openxmlformats.org/officeDocument/2006/relationships" xmlns:p188="http://schemas.microsoft.com/office/powerpoint/2018/8/main">
  <p188:cm id="{9B5E44B1-1ACB-4DFE-B72C-5F201502B552}" authorId="{C5E281BF-6522-8016-A9D6-2B029D2391CC}" created="2024-02-07T16:36:04.802">
    <ac:deMkLst xmlns:ac="http://schemas.microsoft.com/office/drawing/2013/main/command">
      <pc:docMk xmlns:pc="http://schemas.microsoft.com/office/powerpoint/2013/main/command"/>
      <pc:sldMk xmlns:pc="http://schemas.microsoft.com/office/powerpoint/2013/main/command" cId="2930196316" sldId="4689"/>
      <ac:spMk id="11" creationId="{38F5F3B2-94CA-0348-B8B9-A8BE44F51897}"/>
    </ac:deMkLst>
    <p188:replyLst>
      <p188:reply id="{C4967BEE-CBEC-4086-950D-66E0E0A3464D}" authorId="{ED8D8F4B-E7DB-05A4-FE68-CA92D3A8DE15}" created="2024-02-07T21:02:19.344">
        <p188:txBody>
          <a:bodyPr/>
          <a:lstStyle/>
          <a:p>
            <a:r>
              <a:rPr lang="en-US"/>
              <a:t>Can we get rid of all the red, or minimize it more. Coming from all white slides, this is slightly jarring. </a:t>
            </a:r>
          </a:p>
        </p188:txBody>
      </p188:reply>
      <p188:reply id="{2D066504-0E83-4D2B-A8D4-8D1A6D81BA58}" authorId="{ED8D8F4B-E7DB-05A4-FE68-CA92D3A8DE15}" created="2024-02-07T21:03:14.753">
        <p188:txBody>
          <a:bodyPr/>
          <a:lstStyle/>
          <a:p>
            <a:r>
              <a:rPr lang="en-US"/>
              <a:t>I'd actually like something in here about us being best of breed or industry standard, decades of work building database DevOps software, something. The first part repeats the previous slide, so a contrast would be nice.</a:t>
            </a:r>
          </a:p>
        </p188:txBody>
      </p188:reply>
      <p188:reply id="{7E1D78F6-0C22-497F-828A-AFD83D1DDA7C}" authorId="{C5E281BF-6522-8016-A9D6-2B029D2391CC}" created="2024-02-08T09:38:15.359">
        <p188:txBody>
          <a:bodyPr/>
          <a:lstStyle/>
          <a:p>
            <a:r>
              <a:rPr lang="en-GB"/>
              <a:t>[@Steve Jones] any better? (btw I'd like to spend time improving this deck for future DOIAD and will take it to the COE)</a:t>
            </a:r>
          </a:p>
        </p188:txBody>
        <p188:extLst>
          <p:ext xmlns:p="http://schemas.openxmlformats.org/presentationml/2006/main" uri="{57CB4572-C831-44C2-8A1C-0ADB6CCDFE69}">
            <p223:reactions xmlns:p223="http://schemas.microsoft.com/office/powerpoint/2022/03/main">
              <p223:rxn type="👍">
                <p223:instance time="2024-02-09T16:21:42.091" authorId="{93F249DF-3EDC-0A34-559F-5C556352B56A}"/>
              </p223:rxn>
            </p223:reactions>
          </p:ext>
        </p188:extLst>
      </p188:reply>
      <p188:reply id="{133DE1CA-E021-427E-B7C9-3C33AEE0E970}" authorId="{ED8D8F4B-E7DB-05A4-FE68-CA92D3A8DE15}" created="2024-02-08T16:40:56.399">
        <p188:txBody>
          <a:bodyPr/>
          <a:lstStyle/>
          <a:p>
            <a:r>
              <a:rPr lang="en-US"/>
              <a:t>This is better. I think we could even be more forceful on touting our leadership here. I still would like something "industry stndard/best of breed/ goto tech/ something that we're the best.
I like the new logo image as well</a:t>
            </a:r>
          </a:p>
        </p188:txBody>
      </p188:reply>
    </p188:replyLst>
    <p188:txBody>
      <a:bodyPr/>
      <a:lstStyle/>
      <a:p>
        <a:r>
          <a:rPr lang="en-GB"/>
          <a:t>Updated</a:t>
        </a:r>
      </a:p>
    </p188:txBody>
  </p188:cm>
</p188:cmLst>
</file>

<file path=ppt/comments/modernComment_13C4_E7F5303B.xml><?xml version="1.0" encoding="utf-8"?>
<p188:cmLst xmlns:a="http://schemas.openxmlformats.org/drawingml/2006/main" xmlns:r="http://schemas.openxmlformats.org/officeDocument/2006/relationships" xmlns:p188="http://schemas.microsoft.com/office/powerpoint/2018/8/main">
  <p188:cm id="{18578569-70FF-467A-8638-5B94DBE97953}" authorId="{C5E281BF-6522-8016-A9D6-2B029D2391CC}" created="2024-02-07T16:18:56.401">
    <pc:sldMkLst xmlns:pc="http://schemas.microsoft.com/office/powerpoint/2013/main/command">
      <pc:docMk/>
      <pc:sldMk cId="3891605563" sldId="5060"/>
    </pc:sldMkLst>
    <p188:replyLst>
      <p188:reply id="{A32C7AE9-174C-47A0-89C7-A45048C93520}" authorId="{C5E281BF-6522-8016-A9D6-2B029D2391CC}" created="2024-02-07T16:38:50.139">
        <p188:txBody>
          <a:bodyPr/>
          <a:lstStyle/>
          <a:p>
            <a:r>
              <a:rPr lang="en-GB"/>
              <a:t>[@Presley Van Benschoten] I think the notes section needs updating</a:t>
            </a:r>
          </a:p>
        </p188:txBody>
      </p188:reply>
    </p188:replyLst>
    <p188:txBody>
      <a:bodyPr/>
      <a:lstStyle/>
      <a:p>
        <a:r>
          <a:rPr lang="en-GB"/>
          <a:t>Replaced the cog with the new visual</a:t>
        </a:r>
      </a:p>
    </p188:txBody>
    <p188:extLst>
      <p:ext xmlns:p="http://schemas.openxmlformats.org/presentationml/2006/main" uri="{57CB4572-C831-44C2-8A1C-0ADB6CCDFE69}">
        <p223:reactions xmlns:p223="http://schemas.microsoft.com/office/powerpoint/2022/03/main">
          <p223:rxn type="👍">
            <p223:instance time="2024-02-09T16:37:00.846" authorId="{93F249DF-3EDC-0A34-559F-5C556352B56A}"/>
          </p223:rxn>
        </p223:reactions>
      </p:ext>
    </p188:extLst>
  </p188:cm>
  <p188:cm id="{0BCFD266-DFB0-48AC-8763-2E63EE4F9E0A}" authorId="{882C7217-E513-08DC-FCEB-3B016A9EE557}" created="2024-02-19T08:58:11.280">
    <ac:deMkLst xmlns:ac="http://schemas.microsoft.com/office/drawing/2013/main/command">
      <pc:docMk xmlns:pc="http://schemas.microsoft.com/office/powerpoint/2013/main/command"/>
      <pc:sldMk xmlns:pc="http://schemas.microsoft.com/office/powerpoint/2013/main/command" cId="3891605563" sldId="5060"/>
      <ac:picMk id="2" creationId="{30764339-C748-E0EA-359A-1DA30A9343F5}"/>
    </ac:deMkLst>
    <p188:replyLst>
      <p188:reply id="{BE2944AA-2333-4E3F-80B4-F8ADA1499940}" authorId="{1AE8C2A4-452C-8942-03A5-798B4402C779}" created="2024-02-19T10:02:06.829">
        <p188:txBody>
          <a:bodyPr/>
          <a:lstStyle/>
          <a:p>
            <a:r>
              <a:rPr lang="en-GB"/>
              <a:t>Done ☺️</a:t>
            </a:r>
          </a:p>
        </p188:txBody>
        <p188:extLst>
          <p:ext xmlns:p="http://schemas.openxmlformats.org/presentationml/2006/main" uri="{57CB4572-C831-44C2-8A1C-0ADB6CCDFE69}">
            <p223:reactions xmlns:p223="http://schemas.microsoft.com/office/powerpoint/2022/03/main">
              <p223:rxn type="👍">
                <p223:instance time="2024-02-19T11:18:40.432" authorId="{882C7217-E513-08DC-FCEB-3B016A9EE557}"/>
              </p223:rxn>
            </p223:reactions>
          </p:ext>
        </p188:extLst>
      </p188:reply>
    </p188:replyLst>
    <p188:txBody>
      <a:bodyPr/>
      <a:lstStyle/>
      <a:p>
        <a:r>
          <a:rPr lang="en-GB"/>
          <a:t>Very small tweak, but could the image be a little bit smaller so it doesn't cover the Redgate logo?</a:t>
        </a:r>
      </a:p>
    </p188:txBody>
  </p188:cm>
</p188:cmLst>
</file>

<file path=ppt/comments/modernComment_13C8_395EBDF.xml><?xml version="1.0" encoding="utf-8"?>
<p188:cmLst xmlns:a="http://schemas.openxmlformats.org/drawingml/2006/main" xmlns:r="http://schemas.openxmlformats.org/officeDocument/2006/relationships" xmlns:p188="http://schemas.microsoft.com/office/powerpoint/2018/8/main">
  <p188:cm id="{64E57CD0-0DD0-4280-86BC-8D278784152A}" authorId="{3A7C10C4-972D-F5F6-6392-B74014D448EB}" created="2023-05-16T11:59:37.799">
    <ac:txMkLst xmlns:ac="http://schemas.microsoft.com/office/drawing/2013/main/command">
      <pc:docMk xmlns:pc="http://schemas.microsoft.com/office/powerpoint/2013/main/command"/>
      <pc:sldMk xmlns:pc="http://schemas.microsoft.com/office/powerpoint/2013/main/command" cId="60156895" sldId="5064"/>
      <ac:spMk id="3" creationId="{8653C15B-8DF6-573C-595A-0EE2616DC336}"/>
      <ac:txMk cp="10" len="11">
        <ac:context len="70" hash="1817550564"/>
      </ac:txMk>
    </ac:txMkLst>
    <p188:pos x="2886075" y="209550"/>
    <p188:replyLst>
      <p188:reply id="{A7349BE9-3BBA-4650-ADCE-28DE6A0F4ABD}" authorId="{C5CD917E-C9BE-8A47-0A14-A0ED048D45A4}" created="2023-05-23T13:35:00.434">
        <p188:txBody>
          <a:bodyPr/>
          <a:lstStyle/>
          <a:p>
            <a:r>
              <a:rPr lang="en-US"/>
              <a:t>so on these we are taking them directly from the state of DB devops report so we can't overly alter the content but we can certainly add this in the notes for Chris to talk around.  Thanks :)</a:t>
            </a:r>
          </a:p>
        </p188:txBody>
      </p188:reply>
      <p188:reply id="{428AFFD8-3048-4C78-8828-CFFCCFBA8024}" authorId="{3A7C10C4-972D-F5F6-6392-B74014D448EB}" created="2023-05-30T10:17:27.909">
        <p188:txBody>
          <a:bodyPr/>
          <a:lstStyle/>
          <a:p>
            <a:r>
              <a:rPr lang="en-US"/>
              <a:t>Sounds a good plan [@David Ong] </a:t>
            </a:r>
          </a:p>
        </p188:txBody>
      </p188:reply>
      <p188:reply id="{AE10AFFE-002F-4C16-96CA-7FDD89FF1234}" authorId="{68B55F57-03CE-E9A6-B53F-B648897081EE}" created="2023-08-10T22:27:14.222">
        <p188:txBody>
          <a:bodyPr/>
          <a:lstStyle/>
          <a:p>
            <a:r>
              <a:rPr lang="en-US"/>
              <a:t>I don't think developer experience is something we want to call out. We sell to lots of inexperienced people, which is where FWEnterprise brings a lot of value. 
Efficiency makes sense because we save them time. Whichis why they pay us money.</a:t>
            </a:r>
          </a:p>
        </p188:txBody>
      </p188:reply>
      <p188:reply id="{EB3779E1-B153-4149-ACC7-D3BE517A3690}" authorId="{C5CD917E-C9BE-8A47-0A14-A0ED048D45A4}" created="2023-08-11T04:50:37.704">
        <p188:txBody>
          <a:bodyPr/>
          <a:lstStyle/>
          <a:p>
            <a:r>
              <a:rPr lang="en-US"/>
              <a:t>do you want the slide gone or just leave it in and you will call out what you want to?</a:t>
            </a:r>
          </a:p>
        </p188:txBody>
      </p188:reply>
      <p188:reply id="{7238958D-093E-44E8-9561-54F5F72B38A9}" authorId="{ED8D8F4B-E7DB-05A4-FE68-CA92D3A8DE15}" created="2024-02-07T20:58:05.101">
        <p188:txBody>
          <a:bodyPr/>
          <a:lstStyle/>
          <a:p>
            <a:r>
              <a:rPr lang="en-US"/>
              <a:t>I like this slide overall. I might whack one of the two earlier ones.</a:t>
            </a:r>
          </a:p>
        </p188:txBody>
      </p188:reply>
    </p188:replyLst>
    <p188:txBody>
      <a:bodyPr/>
      <a:lstStyle/>
      <a:p>
        <a:r>
          <a:rPr lang="en-US"/>
          <a:t>Wonder if 'developer experience' would be a good alternative? Partly because it will speak to the audience and partly because I think the freeing up of developer time to do more added value/innovation type of work is also about boosting morale and freeing up teams from repetitive, manual tasks that are error-prone etc</a:t>
        </a:r>
      </a:p>
    </p188:txBody>
  </p188:cm>
  <p188:cm id="{5259C175-6A49-4FF5-A195-11A3D0407E8F}" authorId="{C5E281BF-6522-8016-A9D6-2B029D2391CC}" created="2024-02-07T16:17:09.554">
    <pc:sldMkLst xmlns:pc="http://schemas.microsoft.com/office/powerpoint/2013/main/command">
      <pc:docMk/>
      <pc:sldMk cId="60156895" sldId="5064"/>
    </pc:sldMkLst>
    <p188:txBody>
      <a:bodyPr/>
      <a:lstStyle/>
      <a:p>
        <a:r>
          <a:rPr lang="en-GB"/>
          <a:t>Done</a:t>
        </a:r>
      </a:p>
    </p188:txBody>
    <p188:extLst>
      <p:ext xmlns:p="http://schemas.openxmlformats.org/presentationml/2006/main" uri="{57CB4572-C831-44C2-8A1C-0ADB6CCDFE69}">
        <p223:reactions xmlns:p223="http://schemas.microsoft.com/office/powerpoint/2022/03/main">
          <p223:rxn type="👍">
            <p223:instance time="2024-02-09T16:28:32.250" authorId="{93F249DF-3EDC-0A34-559F-5C556352B56A}"/>
          </p223:rxn>
        </p223:reactions>
      </p:ext>
    </p188:extLst>
  </p188:cm>
</p188:cmLst>
</file>

<file path=ppt/comments/modernComment_13FB_535B6278.xml><?xml version="1.0" encoding="utf-8"?>
<p188:cmLst xmlns:a="http://schemas.openxmlformats.org/drawingml/2006/main" xmlns:r="http://schemas.openxmlformats.org/officeDocument/2006/relationships" xmlns:p188="http://schemas.microsoft.com/office/powerpoint/2018/8/main">
  <p188:cm id="{3FEDAFAF-9E89-4A99-A6D2-F2291D0EE21B}" authorId="{C5E281BF-6522-8016-A9D6-2B029D2391CC}" created="2024-02-07T16:35:49.098">
    <ac:deMkLst xmlns:ac="http://schemas.microsoft.com/office/drawing/2013/main/command">
      <pc:docMk xmlns:pc="http://schemas.microsoft.com/office/powerpoint/2013/main/command"/>
      <pc:sldMk xmlns:pc="http://schemas.microsoft.com/office/powerpoint/2013/main/command" cId="1398497912" sldId="5115"/>
      <ac:spMk id="3" creationId="{5540E4D9-C8E5-0542-AFC5-4DF25DDB9D6A}"/>
    </ac:deMkLst>
    <p188:txBody>
      <a:bodyPr/>
      <a:lstStyle/>
      <a:p>
        <a:r>
          <a:rPr lang="en-GB"/>
          <a:t>Updated this slide to use our new company story </a:t>
        </a:r>
      </a:p>
    </p188:txBody>
    <p188:extLst>
      <p:ext xmlns:p="http://schemas.openxmlformats.org/presentationml/2006/main" uri="{57CB4572-C831-44C2-8A1C-0ADB6CCDFE69}">
        <p223:reactions xmlns:p223="http://schemas.microsoft.com/office/powerpoint/2022/03/main">
          <p223:rxn type="👍">
            <p223:instance time="2024-02-08T16:39:41.069" authorId="{ED8D8F4B-E7DB-05A4-FE68-CA92D3A8DE15}"/>
            <p223:instance time="2024-02-09T16:21:23.943" authorId="{93F249DF-3EDC-0A34-559F-5C556352B56A}"/>
          </p223:rxn>
        </p223:reactions>
      </p:ext>
    </p188:extLst>
  </p188:cm>
</p188:cmLst>
</file>

<file path=ppt/comments/modernComment_1423_898D3A6E.xml><?xml version="1.0" encoding="utf-8"?>
<p188:cmLst xmlns:a="http://schemas.openxmlformats.org/drawingml/2006/main" xmlns:r="http://schemas.openxmlformats.org/officeDocument/2006/relationships" xmlns:p188="http://schemas.microsoft.com/office/powerpoint/2018/8/main">
  <p188:cm id="{EC5DE910-342E-409F-9181-45929BBC6DF0}" authorId="{ED8D8F4B-E7DB-05A4-FE68-CA92D3A8DE15}" created="2024-02-07T21:01:54.578">
    <pc:sldMkLst xmlns:pc="http://schemas.microsoft.com/office/powerpoint/2013/main/command">
      <pc:docMk/>
      <pc:sldMk cId="2307734126" sldId="5155"/>
    </pc:sldMkLst>
    <p188:txBody>
      <a:bodyPr/>
      <a:lstStyle/>
      <a:p>
        <a:r>
          <a:rPr lang="en-US"/>
          <a:t>Is this the image we want for end-2-end DevOps? I'm find with it, but want to be sure I'm watching for this in other decks, and also, this slightly misses the repeating nature of provision coming from prod. Do we want a circle type arrow/image/graphic?</a:t>
        </a:r>
      </a:p>
    </p188:txBody>
  </p188:cm>
</p188:cmLst>
</file>

<file path=ppt/comments/modernComment_1427_1CC7357A.xml><?xml version="1.0" encoding="utf-8"?>
<p188:cmLst xmlns:a="http://schemas.openxmlformats.org/drawingml/2006/main" xmlns:r="http://schemas.openxmlformats.org/officeDocument/2006/relationships" xmlns:p188="http://schemas.microsoft.com/office/powerpoint/2018/8/main">
  <p188:cm id="{6B32F100-D816-4BC5-A089-AFBA4477C0EC}" authorId="{C5E281BF-6522-8016-A9D6-2B029D2391CC}" created="2024-02-08T09:48:07.740">
    <pc:sldMkLst xmlns:pc="http://schemas.microsoft.com/office/powerpoint/2013/main/command">
      <pc:docMk/>
      <pc:sldMk cId="482817402" sldId="5159"/>
    </pc:sldMkLst>
    <p188:replyLst>
      <p188:reply id="{F7BF0D1E-1356-4EFB-9E71-0CCB70FDD506}" authorId="{ED8D8F4B-E7DB-05A4-FE68-CA92D3A8DE15}" created="2024-02-08T16:43:45.497">
        <p188:txBody>
          <a:bodyPr/>
          <a:lstStyle/>
          <a:p>
            <a:r>
              <a:rPr lang="en-US"/>
              <a:t>interesting, gonna have to think about how to talk about this one.</a:t>
            </a:r>
          </a:p>
        </p188:txBody>
      </p188:reply>
    </p188:replyLst>
    <p188:txBody>
      <a:bodyPr/>
      <a:lstStyle/>
      <a:p>
        <a:r>
          <a:rPr lang="en-GB"/>
          <a:t>[@Presley Van Benschoten] [@Steve Jones] have updated with 2023 numbers and also updated the blurb in the notes section. The numbers are less compelling individually but add up to 73% when you include intention to adopt in the next 2 years. Still, it's a drop from 2021 so I changed the title accordingly (away from 'Devops adoption has been increasing…)</a:t>
        </a:r>
      </a:p>
    </p188:txBody>
  </p188:cm>
</p188: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a:latin typeface="Roboto Bold"/>
              <a:cs typeface="Roboto Bold"/>
            </a:endParaRPr>
          </a:p>
        </p:txBody>
      </p:sp>
      <p:pic>
        <p:nvPicPr>
          <p:cNvPr id="4" name="Picture 3"/>
          <p:cNvPicPr>
            <a:picLocks noChangeAspect="1"/>
          </p:cNvPicPr>
          <p:nvPr/>
        </p:nvPicPr>
        <p:blipFill>
          <a:blip r:embed="rId2"/>
          <a:stretch>
            <a:fillRect/>
          </a:stretch>
        </p:blipFill>
        <p:spPr>
          <a:xfrm>
            <a:off x="4686299" y="268390"/>
            <a:ext cx="1782232" cy="426186"/>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3/18/2024</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p:cNvPicPr>
            <a:picLocks noChangeAspect="1"/>
          </p:cNvPicPr>
          <p:nvPr/>
        </p:nvPicPr>
        <p:blipFill>
          <a:blip r:embed="rId2"/>
          <a:stretch>
            <a:fillRect/>
          </a:stretch>
        </p:blipFill>
        <p:spPr>
          <a:xfrm>
            <a:off x="4718509" y="308965"/>
            <a:ext cx="1782232" cy="426186"/>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ed-gate.com/products/dba/sql-monitor/roadmap"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406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Top of the list when considering Database DevOps is, predictably, increasing the speed of delivery in order to release value to the business faster. There are many other advantages to be gained, however, from minimizing application downtime and freeing up developers for more added value work through to increasing the protection of production databases and meeting audit and compliance requirements.</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a:p>
            <a:r>
              <a:rPr lang="en-GB"/>
              <a:t>Regardless of the challenges there is huge value to be gained from adopting DevOps – call out a couple of the common goals</a:t>
            </a:r>
          </a:p>
          <a:p>
            <a:endParaRPr lang="en-GB"/>
          </a:p>
          <a:p>
            <a:r>
              <a:rPr lang="en-GB"/>
              <a:t>From Steve: I am not a speed guy in trying to make more and more releases. We’ll talk about that shortly, but for me, I need to release when I need to release. If we have a bug or security issue, we want to release today. We want to properly model the database, we want to write good code and test it. However, when we’ve done that, we want to release that code quickly. We don’t want to hold it.</a:t>
            </a:r>
            <a:endParaRPr lang="en-GB">
              <a:cs typeface="Calibri"/>
            </a:endParaRPr>
          </a:p>
          <a:p>
            <a:endParaRPr lang="en-GB"/>
          </a:p>
          <a:p>
            <a:r>
              <a:rPr lang="en-GB"/>
              <a:t>Database DevOps helps us do this and deploy those changes so the application developers can go faster and meet the demands placed upon them.</a:t>
            </a:r>
            <a:endParaRPr lang="en-GB">
              <a:cs typeface="Calibri"/>
            </a:endParaRPr>
          </a:p>
        </p:txBody>
      </p:sp>
    </p:spTree>
    <p:extLst>
      <p:ext uri="{BB962C8B-B14F-4D97-AF65-F5344CB8AC3E}">
        <p14:creationId xmlns:p14="http://schemas.microsoft.com/office/powerpoint/2010/main" val="2347190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solidFill>
                <a:schemeClr val="tx2"/>
              </a:solidFill>
            </a:endParaRPr>
          </a:p>
        </p:txBody>
      </p:sp>
    </p:spTree>
    <p:extLst>
      <p:ext uri="{BB962C8B-B14F-4D97-AF65-F5344CB8AC3E}">
        <p14:creationId xmlns:p14="http://schemas.microsoft.com/office/powerpoint/2010/main" val="226528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of the slide: </a:t>
            </a:r>
            <a:r>
              <a:rPr lang="en-US" b="0"/>
              <a:t>Show we understand the specific TDM challenges that our customers are facing.</a:t>
            </a:r>
          </a:p>
          <a:p>
            <a:endParaRPr lang="en-US" b="0">
              <a:latin typeface="Roboto" panose="02000000000000000000" pitchFamily="2" charset="0"/>
              <a:ea typeface="Roboto" panose="02000000000000000000" pitchFamily="2" charset="0"/>
              <a:cs typeface="Roboto" panose="02000000000000000000" pitchFamily="2" charset="0"/>
            </a:endParaRPr>
          </a:p>
          <a:p>
            <a:r>
              <a:rPr lang="en-GB" b="1">
                <a:latin typeface="Roboto" panose="02000000000000000000" pitchFamily="2" charset="0"/>
                <a:ea typeface="Roboto" panose="02000000000000000000" pitchFamily="2" charset="0"/>
                <a:cs typeface="Roboto" panose="02000000000000000000" pitchFamily="2" charset="0"/>
              </a:rPr>
              <a:t>Narrative</a:t>
            </a:r>
            <a:r>
              <a:rPr lang="en-GB" b="0">
                <a:latin typeface="Roboto" panose="02000000000000000000" pitchFamily="2" charset="0"/>
                <a:ea typeface="Roboto" panose="02000000000000000000" pitchFamily="2" charset="0"/>
                <a:cs typeface="Roboto" panose="02000000000000000000" pitchFamily="2" charset="0"/>
              </a:rPr>
              <a:t>:</a:t>
            </a:r>
          </a:p>
          <a:p>
            <a:r>
              <a:rPr lang="en-GB"/>
              <a:t>If the challenges around managing test data aren’t addressed, there’s a number of risks and pitfalls we end up coming up against. </a:t>
            </a:r>
            <a:br>
              <a:rPr lang="en-GB"/>
            </a:br>
            <a:br>
              <a:rPr lang="en-GB"/>
            </a:br>
            <a:r>
              <a:rPr lang="en-GB"/>
              <a:t>First up, efficiency. </a:t>
            </a:r>
            <a:br>
              <a:rPr lang="en-GB"/>
            </a:br>
            <a:r>
              <a:rPr lang="en-GB"/>
              <a:t>* If we don’t automate the provisioning of data, DBAs and Data Engineers end up managing multiple ad hoc requests, usually in a format that isn’t easy to control, like email. Or even if there is a more robust process, requests can get caught up in approval flows. </a:t>
            </a:r>
            <a:br>
              <a:rPr lang="en-GB"/>
            </a:br>
            <a:r>
              <a:rPr lang="en-GB"/>
              <a:t>* This is </a:t>
            </a:r>
            <a:r>
              <a:rPr lang="en-GB" b="0" i="0">
                <a:solidFill>
                  <a:srgbClr val="374151"/>
                </a:solidFill>
                <a:effectLst/>
                <a:latin typeface="Roboto" panose="02000000000000000000" pitchFamily="2" charset="0"/>
              </a:rPr>
              <a:t>amplified by the challenges presented due to the practice of using share development and test environments</a:t>
            </a:r>
          </a:p>
          <a:p>
            <a:r>
              <a:rPr lang="en-GB" b="0" i="0">
                <a:solidFill>
                  <a:srgbClr val="374151"/>
                </a:solidFill>
                <a:effectLst/>
                <a:latin typeface="Roboto" panose="02000000000000000000" pitchFamily="2" charset="0"/>
              </a:rPr>
              <a:t>* These hurdles, along with time-consuming manual processes, significantly hamper efficiency.</a:t>
            </a:r>
            <a:br>
              <a:rPr lang="en-GB"/>
            </a:br>
            <a:endParaRPr lang="en-GB"/>
          </a:p>
          <a:p>
            <a:r>
              <a:rPr lang="en-GB"/>
              <a:t>On the quality front, we're up against a wave of release failures triggered by outdated or unrepresentative data. </a:t>
            </a:r>
            <a:br>
              <a:rPr lang="en-GB"/>
            </a:br>
            <a:r>
              <a:rPr lang="en-GB"/>
              <a:t>*This causes a ripple effect, leading to test failures in production and prolonged waits for fresh data, costing valuable developer time.</a:t>
            </a:r>
          </a:p>
          <a:p>
            <a:endParaRPr lang="en-GB"/>
          </a:p>
          <a:p>
            <a:r>
              <a:rPr lang="en-GB"/>
              <a:t>Tying this all together is the issue of data management and control. </a:t>
            </a:r>
            <a:br>
              <a:rPr lang="en-GB"/>
            </a:br>
            <a:r>
              <a:rPr lang="en-GB"/>
              <a:t>* Amid all these challenges, we grapple with maintaining sufficient control over data access and usage, ensuring data location transparency, and complying with evolving data regulations and security requirements. </a:t>
            </a:r>
            <a:br>
              <a:rPr lang="en-GB"/>
            </a:br>
            <a:br>
              <a:rPr lang="en-GB"/>
            </a:br>
            <a:r>
              <a:rPr lang="en-GB"/>
              <a:t>It's clear, these interlinked issues call for a transformative approach to how we manage our data</a:t>
            </a:r>
            <a:endParaRPr lang="en-US"/>
          </a:p>
        </p:txBody>
      </p:sp>
    </p:spTree>
    <p:extLst>
      <p:ext uri="{BB962C8B-B14F-4D97-AF65-F5344CB8AC3E}">
        <p14:creationId xmlns:p14="http://schemas.microsoft.com/office/powerpoint/2010/main" val="696323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Objective of the slide: </a:t>
            </a:r>
            <a:r>
              <a:rPr lang="en-GB"/>
              <a:t>: A slide to quickly pass over, give people the top level overview of our mission and the value we can bring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a:cs typeface="Calibri"/>
              </a:rPr>
              <a:t>Narrative: </a:t>
            </a:r>
            <a:r>
              <a:rPr lang="en-GB" b="0">
                <a:cs typeface="Calibri"/>
              </a:rPr>
              <a:t>So that’s where our test data management solution comes in. We’ve built a tool that helps you be smarter about application development. It automates the repetitive tasks and eases the burden of data management. </a:t>
            </a:r>
            <a:br>
              <a:rPr lang="en-GB" b="0">
                <a:cs typeface="Calibri"/>
              </a:rPr>
            </a:br>
            <a:br>
              <a:rPr lang="en-GB" b="0">
                <a:cs typeface="Calibri"/>
              </a:rPr>
            </a:br>
            <a:r>
              <a:rPr lang="en-GB" b="0">
                <a:cs typeface="Calibri"/>
              </a:rPr>
              <a:t>But what does that mean in practice?</a:t>
            </a:r>
            <a:endParaRPr lang="en-GB" b="1">
              <a:cs typeface="Calibri"/>
            </a:endParaRPr>
          </a:p>
        </p:txBody>
      </p:sp>
      <p:sp>
        <p:nvSpPr>
          <p:cNvPr id="4" name="Slide Number Placeholder 3"/>
          <p:cNvSpPr>
            <a:spLocks noGrp="1"/>
          </p:cNvSpPr>
          <p:nvPr>
            <p:ph type="sldNum" sz="quarter" idx="5"/>
          </p:nvPr>
        </p:nvSpPr>
        <p:spPr/>
        <p:txBody>
          <a:bodyPr/>
          <a:lstStyle/>
          <a:p>
            <a:fld id="{8E3DD5A8-2F84-46C4-833F-13A9BE7A9F9C}" type="slidenum">
              <a:rPr lang="en-US" smtClean="0"/>
              <a:t>19</a:t>
            </a:fld>
            <a:endParaRPr lang="en-US"/>
          </a:p>
        </p:txBody>
      </p:sp>
    </p:spTree>
    <p:extLst>
      <p:ext uri="{BB962C8B-B14F-4D97-AF65-F5344CB8AC3E}">
        <p14:creationId xmlns:p14="http://schemas.microsoft.com/office/powerpoint/2010/main" val="2806607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222222"/>
                </a:solidFill>
                <a:effectLst/>
                <a:latin typeface="Roboto" panose="02000000000000000000" pitchFamily="2" charset="0"/>
              </a:rPr>
              <a:t>Objective: </a:t>
            </a:r>
            <a:r>
              <a:rPr lang="en-GB" b="0" i="0">
                <a:solidFill>
                  <a:srgbClr val="222222"/>
                </a:solidFill>
                <a:effectLst/>
                <a:latin typeface="Roboto" panose="02000000000000000000" pitchFamily="2" charset="0"/>
              </a:rPr>
              <a:t>A top level list of the features of Redgate Test Data Manager </a:t>
            </a:r>
          </a:p>
          <a:p>
            <a:pPr algn="l"/>
            <a:endParaRPr lang="en-GB" b="1" i="0">
              <a:solidFill>
                <a:srgbClr val="222222"/>
              </a:solidFill>
              <a:effectLst/>
              <a:latin typeface="Roboto" panose="02000000000000000000" pitchFamily="2" charset="0"/>
            </a:endParaRPr>
          </a:p>
          <a:p>
            <a:pPr algn="l"/>
            <a:r>
              <a:rPr lang="en-GB" b="1" i="0">
                <a:solidFill>
                  <a:srgbClr val="222222"/>
                </a:solidFill>
                <a:effectLst/>
                <a:latin typeface="Roboto" panose="02000000000000000000" pitchFamily="2" charset="0"/>
              </a:rPr>
              <a:t>Simplify the hard stuff with PII discovery &amp; classification</a:t>
            </a:r>
          </a:p>
          <a:p>
            <a:pPr algn="l"/>
            <a:r>
              <a:rPr lang="en-GB" b="0" i="0">
                <a:solidFill>
                  <a:srgbClr val="373737"/>
                </a:solidFill>
                <a:effectLst/>
                <a:latin typeface="Roboto" panose="02000000000000000000" pitchFamily="2" charset="0"/>
              </a:rPr>
              <a:t>We've automated data discovery and classification to start protecting personally identifiable information (PII) quickly</a:t>
            </a:r>
          </a:p>
          <a:p>
            <a:pPr algn="l"/>
            <a:endParaRPr lang="en-GB" b="0" i="0">
              <a:solidFill>
                <a:srgbClr val="373737"/>
              </a:solidFill>
              <a:effectLst/>
              <a:latin typeface="Roboto" panose="02000000000000000000" pitchFamily="2" charset="0"/>
            </a:endParaRPr>
          </a:p>
          <a:p>
            <a:pPr algn="l"/>
            <a:r>
              <a:rPr lang="en-GB" b="1" i="0">
                <a:solidFill>
                  <a:srgbClr val="222222"/>
                </a:solidFill>
                <a:effectLst/>
                <a:latin typeface="Roboto" panose="02000000000000000000" pitchFamily="2" charset="0"/>
              </a:rPr>
              <a:t>Deterministic masking made easy</a:t>
            </a:r>
          </a:p>
          <a:p>
            <a:pPr algn="l"/>
            <a:r>
              <a:rPr lang="en-GB" b="0" i="0">
                <a:solidFill>
                  <a:srgbClr val="373737"/>
                </a:solidFill>
                <a:effectLst/>
                <a:latin typeface="Roboto" panose="02000000000000000000" pitchFamily="2" charset="0"/>
              </a:rPr>
              <a:t>Simplify data protection with automated, deterministic masking, replacing PII with realistic alternatives that are consistent across your data estate.</a:t>
            </a:r>
          </a:p>
          <a:p>
            <a:pPr algn="l"/>
            <a:endParaRPr lang="en-GB" b="0" i="0">
              <a:solidFill>
                <a:srgbClr val="373737"/>
              </a:solidFill>
              <a:effectLst/>
              <a:latin typeface="Roboto" panose="02000000000000000000" pitchFamily="2" charset="0"/>
            </a:endParaRPr>
          </a:p>
          <a:p>
            <a:pPr algn="l"/>
            <a:r>
              <a:rPr lang="en-GB" b="1" i="0">
                <a:solidFill>
                  <a:srgbClr val="222222"/>
                </a:solidFill>
                <a:effectLst/>
                <a:latin typeface="Roboto" panose="02000000000000000000" pitchFamily="2" charset="0"/>
              </a:rPr>
              <a:t>Data virtualization - from petabytes to gigabytes in seconds</a:t>
            </a:r>
          </a:p>
          <a:p>
            <a:pPr algn="l"/>
            <a:r>
              <a:rPr lang="en-GB" b="0" i="0">
                <a:solidFill>
                  <a:srgbClr val="373737"/>
                </a:solidFill>
                <a:effectLst/>
                <a:latin typeface="Roboto" panose="02000000000000000000" pitchFamily="2" charset="0"/>
              </a:rPr>
              <a:t>Create small, lightweight clones of databases using virtualization. Quick to spin up, and with PII masked.</a:t>
            </a:r>
          </a:p>
          <a:p>
            <a:pPr algn="l"/>
            <a:endParaRPr lang="en-GB" b="0" i="0">
              <a:solidFill>
                <a:srgbClr val="373737"/>
              </a:solidFill>
              <a:effectLst/>
              <a:latin typeface="Roboto" panose="02000000000000000000" pitchFamily="2" charset="0"/>
            </a:endParaRPr>
          </a:p>
          <a:p>
            <a:pPr algn="l"/>
            <a:r>
              <a:rPr lang="en-GB" b="1" i="0">
                <a:solidFill>
                  <a:srgbClr val="222222"/>
                </a:solidFill>
                <a:effectLst/>
                <a:latin typeface="Roboto" panose="02000000000000000000" pitchFamily="2" charset="0"/>
              </a:rPr>
              <a:t>Provision more than just the database</a:t>
            </a:r>
          </a:p>
          <a:p>
            <a:pPr algn="l"/>
            <a:r>
              <a:rPr lang="en-GB" b="0" i="0">
                <a:solidFill>
                  <a:srgbClr val="373737"/>
                </a:solidFill>
                <a:effectLst/>
                <a:latin typeface="Roboto" panose="02000000000000000000" pitchFamily="2" charset="0"/>
              </a:rPr>
              <a:t>Whole-instance provisioning ensures that every clone is a perfect copy, including database version, operating system, and configuration.</a:t>
            </a:r>
          </a:p>
          <a:p>
            <a:pPr algn="l"/>
            <a:endParaRPr lang="en-GB" b="1" i="0">
              <a:solidFill>
                <a:srgbClr val="373737"/>
              </a:solidFill>
              <a:effectLst/>
              <a:latin typeface="Roboto" panose="02000000000000000000" pitchFamily="2" charset="0"/>
            </a:endParaRPr>
          </a:p>
          <a:p>
            <a:pPr algn="l"/>
            <a:r>
              <a:rPr lang="en-GB" b="1" i="0">
                <a:solidFill>
                  <a:srgbClr val="222222"/>
                </a:solidFill>
                <a:effectLst/>
                <a:latin typeface="Roboto" panose="02000000000000000000" pitchFamily="2" charset="0"/>
              </a:rPr>
              <a:t>Serve up the perfect slice with smart </a:t>
            </a:r>
            <a:r>
              <a:rPr lang="en-GB" b="1" i="0" err="1">
                <a:solidFill>
                  <a:srgbClr val="222222"/>
                </a:solidFill>
                <a:effectLst/>
                <a:latin typeface="Roboto" panose="02000000000000000000" pitchFamily="2" charset="0"/>
              </a:rPr>
              <a:t>subsetting</a:t>
            </a:r>
            <a:endParaRPr lang="en-GB" b="1" i="0">
              <a:solidFill>
                <a:srgbClr val="222222"/>
              </a:solidFill>
              <a:effectLst/>
              <a:latin typeface="Roboto" panose="02000000000000000000" pitchFamily="2" charset="0"/>
            </a:endParaRPr>
          </a:p>
          <a:p>
            <a:pPr algn="l"/>
            <a:r>
              <a:rPr lang="en-GB" b="0" i="0">
                <a:solidFill>
                  <a:srgbClr val="373737"/>
                </a:solidFill>
                <a:effectLst/>
                <a:latin typeface="Roboto" panose="02000000000000000000" pitchFamily="2" charset="0"/>
              </a:rPr>
              <a:t>Working with large datasets? Provision a slice of data in the exact size you need, with referential integrity intact.</a:t>
            </a:r>
          </a:p>
          <a:p>
            <a:pPr algn="l"/>
            <a:endParaRPr lang="en-GB" b="0" i="0">
              <a:solidFill>
                <a:srgbClr val="373737"/>
              </a:solidFill>
              <a:effectLst/>
              <a:latin typeface="Roboto" panose="02000000000000000000" pitchFamily="2" charset="0"/>
            </a:endParaRPr>
          </a:p>
          <a:p>
            <a:pPr algn="l"/>
            <a:r>
              <a:rPr lang="en-GB" b="1" i="0">
                <a:solidFill>
                  <a:srgbClr val="222222"/>
                </a:solidFill>
                <a:effectLst/>
                <a:latin typeface="Roboto" panose="02000000000000000000" pitchFamily="2" charset="0"/>
              </a:rPr>
              <a:t>Conjure up data with data generation</a:t>
            </a:r>
          </a:p>
          <a:p>
            <a:pPr algn="l"/>
            <a:r>
              <a:rPr lang="en-GB" b="0" i="0">
                <a:solidFill>
                  <a:srgbClr val="373737"/>
                </a:solidFill>
                <a:effectLst/>
                <a:latin typeface="Roboto" panose="02000000000000000000" pitchFamily="2" charset="0"/>
              </a:rPr>
              <a:t>Generate realistic data tailored to your testing and development needs.</a:t>
            </a:r>
          </a:p>
          <a:p>
            <a:pPr algn="l"/>
            <a:endParaRPr lang="en-GB" b="0" i="0">
              <a:solidFill>
                <a:srgbClr val="373737"/>
              </a:solidFill>
              <a:effectLst/>
              <a:latin typeface="Roboto" panose="02000000000000000000" pitchFamily="2" charset="0"/>
            </a:endParaRPr>
          </a:p>
          <a:p>
            <a:pPr algn="l"/>
            <a:endParaRPr lang="en-GB" b="0" i="0">
              <a:solidFill>
                <a:srgbClr val="373737"/>
              </a:solidFill>
              <a:effectLst/>
              <a:latin typeface="Roboto" panose="02000000000000000000" pitchFamily="2" charset="0"/>
            </a:endParaRPr>
          </a:p>
          <a:p>
            <a:pPr algn="l"/>
            <a:endParaRPr lang="en-GB" b="0" i="0">
              <a:solidFill>
                <a:srgbClr val="373737"/>
              </a:solidFill>
              <a:effectLst/>
              <a:latin typeface="Roboto" panose="02000000000000000000" pitchFamily="2" charset="0"/>
            </a:endParaRPr>
          </a:p>
          <a:p>
            <a:endParaRPr lang="en-US">
              <a:ea typeface="Calibri"/>
              <a:cs typeface="Calibri"/>
            </a:endParaRPr>
          </a:p>
          <a:p>
            <a:endParaRPr lang="en-GB">
              <a:ea typeface="Calibri"/>
              <a:cs typeface="Calibri"/>
            </a:endParaRPr>
          </a:p>
          <a:p>
            <a:endParaRPr lang="en-GB">
              <a:ea typeface="Calibri"/>
              <a:cs typeface="Calibri"/>
            </a:endParaRPr>
          </a:p>
        </p:txBody>
      </p:sp>
    </p:spTree>
    <p:extLst>
      <p:ext uri="{BB962C8B-B14F-4D97-AF65-F5344CB8AC3E}">
        <p14:creationId xmlns:p14="http://schemas.microsoft.com/office/powerpoint/2010/main" val="330385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this can be achieved by introducing DevOps best practices:</a:t>
            </a:r>
          </a:p>
          <a:p>
            <a:endParaRPr lang="en-GB"/>
          </a:p>
          <a:p>
            <a:r>
              <a:rPr lang="en-GB" b="1"/>
              <a:t>Version control </a:t>
            </a:r>
            <a:r>
              <a:rPr lang="en-GB"/>
              <a:t>to assign a version to every change that is made to the database. So you know when and who made the change and can shorten the feedback loop</a:t>
            </a:r>
            <a:endParaRPr lang="en-GB">
              <a:cs typeface="Calibri"/>
            </a:endParaRPr>
          </a:p>
          <a:p>
            <a:endParaRPr lang="en-GB"/>
          </a:p>
          <a:p>
            <a:r>
              <a:rPr lang="en-GB" b="1"/>
              <a:t>Repeatable deployments</a:t>
            </a:r>
            <a:r>
              <a:rPr lang="en-GB"/>
              <a:t>: using the same process and approach for every deployments (this includes choosing which development model to follow: State based, migrations based or hybrid. This allows to have a consistent approach that reduces potential risks</a:t>
            </a:r>
            <a:endParaRPr lang="en-GB">
              <a:cs typeface="Calibri"/>
            </a:endParaRPr>
          </a:p>
          <a:p>
            <a:endParaRPr lang="en-GB"/>
          </a:p>
          <a:p>
            <a:r>
              <a:rPr lang="en-GB" b="1"/>
              <a:t>Continuous integration </a:t>
            </a:r>
            <a:r>
              <a:rPr lang="en-GB" b="0"/>
              <a:t>to move a committed changed to a pre-defined pipeline and perform various tests increasing the quality of successful candidates and mirror the application process</a:t>
            </a:r>
            <a:endParaRPr lang="en-GB" b="1"/>
          </a:p>
        </p:txBody>
      </p:sp>
    </p:spTree>
    <p:extLst>
      <p:ext uri="{BB962C8B-B14F-4D97-AF65-F5344CB8AC3E}">
        <p14:creationId xmlns:p14="http://schemas.microsoft.com/office/powerpoint/2010/main" val="1704714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7913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for SQL Server, Oracle, PostgreSQL and MySQL we offer advanced functionalities that enable with automation the end to end release process.</a:t>
            </a:r>
          </a:p>
        </p:txBody>
      </p:sp>
    </p:spTree>
    <p:extLst>
      <p:ext uri="{BB962C8B-B14F-4D97-AF65-F5344CB8AC3E}">
        <p14:creationId xmlns:p14="http://schemas.microsoft.com/office/powerpoint/2010/main" val="399211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8848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45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Steve (1.5 minutes):</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There are many definitions, but this one stands out to me</a:t>
            </a:r>
          </a:p>
          <a:p>
            <a:pPr marL="171450" lvl="0" indent="-171450">
              <a:buFont typeface="Arial" panose="020B0604020202020204" pitchFamily="34" charset="0"/>
              <a:buChar char="•"/>
            </a:pPr>
            <a:r>
              <a:rPr lang="en-US"/>
              <a:t>This says “Devops is the continuous delivery of value to end users”</a:t>
            </a:r>
          </a:p>
          <a:p>
            <a:pPr marL="171450" lvl="0" indent="-171450">
              <a:buFont typeface="Arial" panose="020B0604020202020204" pitchFamily="34" charset="0"/>
              <a:buChar char="•"/>
            </a:pPr>
            <a:r>
              <a:rPr lang="en-US"/>
              <a:t>That’s what we need to do. Get value to users, not just close our ticket.</a:t>
            </a:r>
          </a:p>
          <a:p>
            <a:pPr marL="171450" lvl="0" indent="-171450">
              <a:buFont typeface="Arial" panose="020B0604020202020204" pitchFamily="34" charset="0"/>
              <a:buChar char="•"/>
            </a:pPr>
            <a:r>
              <a:rPr lang="en-US"/>
              <a:t>The middle part notes we all need to work together using whatever tools, departments, frameworks, methodology, process, etc. </a:t>
            </a:r>
          </a:p>
        </p:txBody>
      </p:sp>
      <p:sp>
        <p:nvSpPr>
          <p:cNvPr id="4" name="Slide Number Placeholder 3"/>
          <p:cNvSpPr>
            <a:spLocks noGrp="1"/>
          </p:cNvSpPr>
          <p:nvPr>
            <p:ph type="sldNum" sz="quarter" idx="5"/>
          </p:nvPr>
        </p:nvSpPr>
        <p:spPr/>
        <p:txBody>
          <a:bodyPr/>
          <a:lstStyle/>
          <a:p>
            <a:fld id="{4055C9C6-1C5F-496C-A425-C3331BADEAC1}" type="slidenum">
              <a:rPr lang="en-US" smtClean="0"/>
              <a:t>4</a:t>
            </a:fld>
            <a:endParaRPr lang="en-US"/>
          </a:p>
        </p:txBody>
      </p:sp>
    </p:spTree>
    <p:extLst>
      <p:ext uri="{BB962C8B-B14F-4D97-AF65-F5344CB8AC3E}">
        <p14:creationId xmlns:p14="http://schemas.microsoft.com/office/powerpoint/2010/main" val="959579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8815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Subject to change, see </a:t>
            </a:r>
            <a:r>
              <a:rPr lang="en-US">
                <a:hlinkClick r:id="rId3"/>
              </a:rPr>
              <a:t>https://www.red-gate.com/products/dba/sql-monitor/roadmap</a:t>
            </a:r>
            <a:r>
              <a:rPr lang="en-US"/>
              <a:t> for up-to-date product roadmap.</a:t>
            </a:r>
            <a:endParaRPr lang="en-US" sz="1200"/>
          </a:p>
        </p:txBody>
      </p:sp>
    </p:spTree>
    <p:extLst>
      <p:ext uri="{BB962C8B-B14F-4D97-AF65-F5344CB8AC3E}">
        <p14:creationId xmlns:p14="http://schemas.microsoft.com/office/powerpoint/2010/main" val="775072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Objective of the slide: </a:t>
            </a:r>
            <a:r>
              <a:rPr lang="en-US" b="0"/>
              <a:t>Show what we’re working on, and what’s to come</a:t>
            </a:r>
            <a:endParaRPr lang="en-US" b="1">
              <a:cs typeface="+mn-lt"/>
            </a:endParaRPr>
          </a:p>
          <a:p>
            <a:endParaRPr lang="en-US">
              <a:ea typeface="Roboto"/>
              <a:cs typeface="Roboto"/>
            </a:endParaRPr>
          </a:p>
        </p:txBody>
      </p:sp>
    </p:spTree>
    <p:extLst>
      <p:ext uri="{BB962C8B-B14F-4D97-AF65-F5344CB8AC3E}">
        <p14:creationId xmlns:p14="http://schemas.microsoft.com/office/powerpoint/2010/main" val="846944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Objective of the slide: </a:t>
            </a:r>
            <a:r>
              <a:rPr lang="en-US" b="0"/>
              <a:t>Show what we’re working on, and what’s to come</a:t>
            </a:r>
            <a:br>
              <a:rPr lang="en-US" b="1"/>
            </a:br>
            <a:br>
              <a:rPr lang="en-US" b="1"/>
            </a:br>
            <a:r>
              <a:rPr lang="en-US" b="1"/>
              <a:t>Narrative:</a:t>
            </a:r>
            <a:endParaRPr lang="en-US"/>
          </a:p>
          <a:p>
            <a:endParaRPr lang="en-US"/>
          </a:p>
          <a:p>
            <a:r>
              <a:rPr lang="en-US" b="1">
                <a:latin typeface="Roboto"/>
                <a:cs typeface="Roboto"/>
              </a:rPr>
              <a:t>Rapidly sync data</a:t>
            </a:r>
            <a:r>
              <a:rPr lang="en-US">
                <a:latin typeface="Roboto"/>
                <a:cs typeface="Roboto"/>
              </a:rPr>
              <a:t> – we're introducing the ability to create incremental images, which means that if production gets updated, it's quick and easy to reflect those updates in any dev and test environments – without having to take a new full back up of production. </a:t>
            </a:r>
            <a:endParaRPr lang="en-US">
              <a:ea typeface="Roboto" panose="02000000000000000000" pitchFamily="2" charset="0"/>
              <a:cs typeface="Roboto" panose="02000000000000000000" pitchFamily="2" charset="0"/>
            </a:endParaRPr>
          </a:p>
          <a:p>
            <a:br>
              <a:rPr lang="en-US">
                <a:cs typeface="Roboto"/>
              </a:rPr>
            </a:br>
            <a:r>
              <a:rPr lang="en-US" b="1">
                <a:latin typeface="Roboto"/>
                <a:ea typeface="Roboto"/>
                <a:cs typeface="Roboto"/>
              </a:rPr>
              <a:t>AI synthetic data generation</a:t>
            </a:r>
            <a:r>
              <a:rPr lang="en-US">
                <a:latin typeface="Roboto"/>
                <a:ea typeface="Roboto"/>
                <a:cs typeface="Roboto"/>
              </a:rPr>
              <a:t> – using AI to improve the synthetic data generation capabilities. So you can create whatever data you need without dependencies on production. </a:t>
            </a:r>
            <a:endParaRPr lang="en-US">
              <a:ea typeface="Roboto"/>
              <a:cs typeface="Roboto"/>
            </a:endParaRPr>
          </a:p>
          <a:p>
            <a:endParaRPr lang="en-US">
              <a:ea typeface="Roboto"/>
              <a:cs typeface="Roboto"/>
            </a:endParaRPr>
          </a:p>
          <a:p>
            <a:r>
              <a:rPr lang="en-US" b="1">
                <a:latin typeface="Roboto"/>
                <a:ea typeface="Roboto"/>
                <a:cs typeface="Roboto"/>
              </a:rPr>
              <a:t>Support for PaaS and Cloud databases </a:t>
            </a:r>
            <a:r>
              <a:rPr lang="en-US">
                <a:latin typeface="Roboto"/>
                <a:ea typeface="Roboto"/>
                <a:cs typeface="Roboto"/>
              </a:rPr>
              <a:t>– Increasing the integration of our capabilities so we can support your test data management challenges no matter where your database is – including PaaS and Cloud databases </a:t>
            </a:r>
          </a:p>
          <a:p>
            <a:endParaRPr lang="en-US">
              <a:ea typeface="Roboto"/>
              <a:cs typeface="Roboto"/>
            </a:endParaRPr>
          </a:p>
          <a:p>
            <a:r>
              <a:rPr lang="en-US" b="1">
                <a:latin typeface="Roboto"/>
                <a:ea typeface="Roboto"/>
                <a:cs typeface="Roboto"/>
              </a:rPr>
              <a:t>Existing capability improvements </a:t>
            </a:r>
            <a:r>
              <a:rPr lang="en-US">
                <a:latin typeface="Roboto"/>
                <a:ea typeface="Roboto"/>
                <a:cs typeface="Roboto"/>
              </a:rPr>
              <a:t>-</a:t>
            </a:r>
            <a:r>
              <a:rPr lang="en-US" b="1">
                <a:latin typeface="Roboto"/>
                <a:ea typeface="Roboto"/>
                <a:cs typeface="Roboto"/>
              </a:rPr>
              <a:t> </a:t>
            </a:r>
            <a:r>
              <a:rPr lang="en-US">
                <a:latin typeface="Roboto"/>
                <a:ea typeface="Roboto"/>
                <a:cs typeface="Roboto"/>
              </a:rPr>
              <a:t>We'll continue to build on our existing capabilities including how they integrate with each other and the end-to-end workflow</a:t>
            </a:r>
            <a:endParaRPr lang="en-US">
              <a:ea typeface="Roboto"/>
              <a:cs typeface="Roboto"/>
            </a:endParaRPr>
          </a:p>
          <a:p>
            <a:endParaRPr lang="en-US">
              <a:ea typeface="Roboto"/>
              <a:cs typeface="Roboto"/>
            </a:endParaRPr>
          </a:p>
        </p:txBody>
      </p:sp>
    </p:spTree>
    <p:extLst>
      <p:ext uri="{BB962C8B-B14F-4D97-AF65-F5344CB8AC3E}">
        <p14:creationId xmlns:p14="http://schemas.microsoft.com/office/powerpoint/2010/main" val="846944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lot of support is available – a real community</a:t>
            </a:r>
          </a:p>
        </p:txBody>
      </p:sp>
    </p:spTree>
    <p:extLst>
      <p:ext uri="{BB962C8B-B14F-4D97-AF65-F5344CB8AC3E}">
        <p14:creationId xmlns:p14="http://schemas.microsoft.com/office/powerpoint/2010/main" val="2678622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0"/>
              <a:t>Our professional services are designed to help you succeed and maximize the value from your Redgate solutions.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b="0"/>
          </a:p>
          <a:p>
            <a:pPr>
              <a:lnSpc>
                <a:spcPct val="115000"/>
              </a:lnSpc>
              <a:spcAft>
                <a:spcPts val="800"/>
              </a:spcAft>
            </a:pPr>
            <a:r>
              <a:rPr lang="en-GB" sz="1200" kern="1200">
                <a:solidFill>
                  <a:schemeClr val="tx1"/>
                </a:solidFill>
                <a:latin typeface="+mn-lt"/>
                <a:ea typeface="+mn-ea"/>
                <a:cs typeface="+mn-cs"/>
              </a:rPr>
              <a:t>We offer instructor led training – where you have a choice of 1, 2 &amp; 3 day training courses. </a:t>
            </a:r>
          </a:p>
          <a:p>
            <a:pPr marL="171450" indent="-171450">
              <a:lnSpc>
                <a:spcPct val="115000"/>
              </a:lnSpc>
              <a:spcAft>
                <a:spcPts val="800"/>
              </a:spcAft>
              <a:buFont typeface="Arial" panose="020B0604020202020204" pitchFamily="34" charset="0"/>
              <a:buChar char="•"/>
            </a:pPr>
            <a:r>
              <a:rPr lang="en-GB" sz="1200" kern="1200">
                <a:solidFill>
                  <a:schemeClr val="tx1"/>
                </a:solidFill>
                <a:latin typeface="+mn-lt"/>
                <a:ea typeface="+mn-ea"/>
                <a:cs typeface="+mn-cs"/>
              </a:rPr>
              <a:t>These consist of remote, interactive sessions enabling you to cost effectively get your teams together to learn</a:t>
            </a:r>
          </a:p>
          <a:p>
            <a:pPr marL="171450" indent="-171450">
              <a:lnSpc>
                <a:spcPct val="115000"/>
              </a:lnSpc>
              <a:spcAft>
                <a:spcPts val="800"/>
              </a:spcAft>
              <a:buFont typeface="Arial" panose="020B0604020202020204" pitchFamily="34" charset="0"/>
              <a:buChar char="•"/>
            </a:pPr>
            <a:r>
              <a:rPr lang="en-GB" sz="1200" kern="1200">
                <a:solidFill>
                  <a:schemeClr val="tx1"/>
                </a:solidFill>
                <a:latin typeface="+mn-lt"/>
                <a:ea typeface="+mn-ea"/>
                <a:cs typeface="+mn-cs"/>
              </a:rPr>
              <a:t>The combination of lessons + hands on exercises is designed to </a:t>
            </a:r>
            <a:r>
              <a:rPr lang="en-GB" sz="1200" kern="100">
                <a:effectLst/>
                <a:latin typeface="Calibri" panose="020F0502020204030204" pitchFamily="34" charset="0"/>
                <a:ea typeface="Calibri" panose="020F0502020204030204" pitchFamily="34" charset="0"/>
                <a:cs typeface="Times New Roman" panose="02020603050405020304" pitchFamily="18" charset="0"/>
              </a:rPr>
              <a:t>disseminate</a:t>
            </a:r>
            <a:r>
              <a:rPr lang="en-GB" sz="1200" kern="1200">
                <a:solidFill>
                  <a:schemeClr val="tx1"/>
                </a:solidFill>
                <a:effectLst/>
                <a:latin typeface="+mn-lt"/>
                <a:ea typeface="+mn-ea"/>
                <a:cs typeface="+mn-cs"/>
              </a:rPr>
              <a:t> </a:t>
            </a:r>
            <a:r>
              <a:rPr lang="en-GB" sz="1200" kern="1200">
                <a:solidFill>
                  <a:schemeClr val="tx1"/>
                </a:solidFill>
                <a:latin typeface="+mn-lt"/>
                <a:ea typeface="+mn-ea"/>
                <a:cs typeface="+mn-cs"/>
              </a:rPr>
              <a:t>prepared content at a consumable pace, ensuring your teams are kept up to date – driving greater engagement, knowledge transfer and increased adoption of your Redgate solution</a:t>
            </a:r>
          </a:p>
          <a:p>
            <a:pPr marL="171450" indent="-171450" algn="l" rtl="0" fontAlgn="base">
              <a:lnSpc>
                <a:spcPct val="107000"/>
              </a:lnSpc>
              <a:spcBef>
                <a:spcPct val="30000"/>
              </a:spcBef>
              <a:spcAft>
                <a:spcPct val="0"/>
              </a:spcAft>
              <a:buFont typeface="Arial" panose="020B0604020202020204" pitchFamily="34" charset="0"/>
              <a:buChar char="•"/>
            </a:pPr>
            <a:endParaRPr lang="en-GB" sz="1200" kern="1200">
              <a:solidFill>
                <a:schemeClr val="tx1"/>
              </a:solidFill>
              <a:latin typeface="+mn-lt"/>
              <a:ea typeface="+mn-ea"/>
              <a:cs typeface="+mn-cs"/>
            </a:endParaRPr>
          </a:p>
          <a:p>
            <a:pPr marL="0" indent="0" algn="l" rtl="0" fontAlgn="base">
              <a:lnSpc>
                <a:spcPct val="107000"/>
              </a:lnSpc>
              <a:spcBef>
                <a:spcPct val="30000"/>
              </a:spcBef>
              <a:spcAft>
                <a:spcPct val="0"/>
              </a:spcAft>
              <a:buFont typeface="Arial" panose="020B0604020202020204" pitchFamily="34" charset="0"/>
              <a:buNone/>
            </a:pPr>
            <a:r>
              <a:rPr lang="en-GB" sz="1200" kern="1200">
                <a:solidFill>
                  <a:schemeClr val="tx1"/>
                </a:solidFill>
                <a:latin typeface="+mn-lt"/>
                <a:ea typeface="+mn-ea"/>
                <a:cs typeface="+mn-cs"/>
              </a:rPr>
              <a:t>Our guided installation package will help you get started and get to value faster.</a:t>
            </a:r>
          </a:p>
          <a:p>
            <a:pPr marL="171450" indent="-171450" algn="l" rtl="0" fontAlgn="base">
              <a:lnSpc>
                <a:spcPct val="107000"/>
              </a:lnSpc>
              <a:spcBef>
                <a:spcPct val="30000"/>
              </a:spcBef>
              <a:spcAft>
                <a:spcPct val="0"/>
              </a:spcAft>
              <a:buFont typeface="Arial" panose="020B0604020202020204" pitchFamily="34" charset="0"/>
              <a:buChar char="•"/>
            </a:pPr>
            <a:r>
              <a:rPr lang="en-GB" sz="1200" kern="1200">
                <a:solidFill>
                  <a:schemeClr val="tx1"/>
                </a:solidFill>
                <a:latin typeface="+mn-lt"/>
                <a:ea typeface="+mn-ea"/>
                <a:cs typeface="+mn-cs"/>
              </a:rPr>
              <a:t>Our experts will work with you to gather your requirements and produce technical scope documentation</a:t>
            </a:r>
          </a:p>
          <a:p>
            <a:pPr marL="171450" indent="-171450" algn="l" rtl="0" fontAlgn="base">
              <a:lnSpc>
                <a:spcPct val="107000"/>
              </a:lnSpc>
              <a:spcBef>
                <a:spcPct val="30000"/>
              </a:spcBef>
              <a:spcAft>
                <a:spcPct val="0"/>
              </a:spcAft>
              <a:buFont typeface="Arial" panose="020B0604020202020204" pitchFamily="34" charset="0"/>
              <a:buChar char="•"/>
            </a:pPr>
            <a:r>
              <a:rPr lang="en-GB" sz="1200">
                <a:effectLst/>
                <a:latin typeface="Calibri" panose="020F0502020204030204" pitchFamily="34" charset="0"/>
                <a:ea typeface="Calibri" panose="020F0502020204030204" pitchFamily="34" charset="0"/>
                <a:cs typeface="Times New Roman" panose="02020603050405020304" pitchFamily="18" charset="0"/>
              </a:rPr>
              <a:t>And provide guidance and hands on support to help you install the solution via a remote session</a:t>
            </a:r>
          </a:p>
          <a:p>
            <a:pPr marL="0" indent="0" algn="l" rtl="0" fontAlgn="base">
              <a:lnSpc>
                <a:spcPct val="107000"/>
              </a:lnSpc>
              <a:spcBef>
                <a:spcPct val="30000"/>
              </a:spcBef>
              <a:spcAft>
                <a:spcPct val="0"/>
              </a:spcAft>
              <a:buFont typeface="Arial" panose="020B0604020202020204" pitchFamily="34" charset="0"/>
              <a:buNone/>
            </a:pPr>
            <a:endParaRPr lang="en-GB" sz="1200">
              <a:effectLst/>
              <a:latin typeface="Calibri" panose="020F0502020204030204" pitchFamily="34" charset="0"/>
              <a:ea typeface="Calibri" panose="020F0502020204030204" pitchFamily="34" charset="0"/>
              <a:cs typeface="Times New Roman" panose="02020603050405020304" pitchFamily="18" charset="0"/>
            </a:endParaRPr>
          </a:p>
          <a:p>
            <a:pPr marL="0" indent="0" algn="l" rtl="0" fontAlgn="base">
              <a:lnSpc>
                <a:spcPct val="107000"/>
              </a:lnSpc>
              <a:spcBef>
                <a:spcPct val="30000"/>
              </a:spcBef>
              <a:spcAft>
                <a:spcPct val="0"/>
              </a:spcAft>
              <a:buFont typeface="Arial" panose="020B0604020202020204" pitchFamily="34" charset="0"/>
              <a:buNone/>
            </a:pPr>
            <a:r>
              <a:rPr lang="en-GB" sz="1200">
                <a:effectLst/>
                <a:latin typeface="Calibri" panose="020F0502020204030204" pitchFamily="34" charset="0"/>
                <a:ea typeface="Calibri" panose="020F0502020204030204" pitchFamily="34" charset="0"/>
                <a:cs typeface="Times New Roman" panose="02020603050405020304" pitchFamily="18" charset="0"/>
              </a:rPr>
              <a:t>And finally, we have a configuration package that is designed to help you implement and configure your Redgate solution in line with evolving business </a:t>
            </a:r>
            <a:r>
              <a:rPr lang="en-GB"/>
              <a:t>needs.</a:t>
            </a:r>
          </a:p>
          <a:p>
            <a:pPr marL="171450" indent="-171450" algn="l" rtl="0" fontAlgn="base">
              <a:lnSpc>
                <a:spcPct val="107000"/>
              </a:lnSpc>
              <a:spcBef>
                <a:spcPct val="30000"/>
              </a:spcBef>
              <a:spcAft>
                <a:spcPct val="0"/>
              </a:spcAft>
              <a:buFont typeface="Arial" panose="020B0604020202020204" pitchFamily="34" charset="0"/>
              <a:buChar char="•"/>
            </a:pPr>
            <a:r>
              <a:rPr lang="en-GB" sz="1200" b="0" kern="1200">
                <a:solidFill>
                  <a:schemeClr val="tx1"/>
                </a:solidFill>
                <a:latin typeface="+mn-lt"/>
                <a:ea typeface="+mn-ea"/>
                <a:cs typeface="+mn-cs"/>
              </a:rPr>
              <a:t>We will work with you to understand your specific needs and define the scope of work. This will be documented in an implementation plan</a:t>
            </a:r>
          </a:p>
          <a:p>
            <a:pPr marL="171450" indent="-171450" algn="l" rtl="0" fontAlgn="base">
              <a:lnSpc>
                <a:spcPct val="107000"/>
              </a:lnSpc>
              <a:spcBef>
                <a:spcPct val="30000"/>
              </a:spcBef>
              <a:spcAft>
                <a:spcPct val="0"/>
              </a:spcAft>
              <a:buFont typeface="Arial" panose="020B0604020202020204" pitchFamily="34" charset="0"/>
              <a:buChar char="•"/>
            </a:pPr>
            <a:r>
              <a:rPr lang="en-GB" sz="1200" b="0" kern="1200">
                <a:solidFill>
                  <a:schemeClr val="tx1"/>
                </a:solidFill>
                <a:latin typeface="+mn-lt"/>
                <a:ea typeface="+mn-ea"/>
                <a:cs typeface="+mn-cs"/>
              </a:rPr>
              <a:t>And we will deliver the technical configuration in line with the implementation plan – this can either be a remote session where a Redgate Consultant will pair with your team and provide expert guidance to apply technical changes, or it can be a Redgate Consultant working in isolation (i.e. writing technical scripts)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p>
            <a:pPr marL="0" indent="0" algn="l" rtl="0" fontAlgn="base">
              <a:lnSpc>
                <a:spcPct val="107000"/>
              </a:lnSpc>
              <a:spcBef>
                <a:spcPct val="30000"/>
              </a:spcBef>
              <a:spcAft>
                <a:spcPct val="0"/>
              </a:spcAft>
              <a:buFont typeface="Arial" panose="020B0604020202020204" pitchFamily="34" charset="0"/>
              <a:buNone/>
            </a:pPr>
            <a:endParaRPr lang="en-GB" sz="1200">
              <a:effectLst/>
              <a:latin typeface="Calibri" panose="020F0502020204030204" pitchFamily="34" charset="0"/>
              <a:ea typeface="Calibri" panose="020F0502020204030204" pitchFamily="34" charset="0"/>
              <a:cs typeface="Times New Roman" panose="02020603050405020304" pitchFamily="18" charset="0"/>
            </a:endParaRPr>
          </a:p>
          <a:p>
            <a:pPr marL="0" indent="0" algn="l" rtl="0" fontAlgn="base">
              <a:lnSpc>
                <a:spcPct val="107000"/>
              </a:lnSpc>
              <a:spcBef>
                <a:spcPct val="30000"/>
              </a:spcBef>
              <a:spcAft>
                <a:spcPct val="0"/>
              </a:spcAft>
              <a:buFont typeface="Arial" panose="020B0604020202020204" pitchFamily="34" charset="0"/>
              <a:buNone/>
            </a:pPr>
            <a:endParaRPr lang="en-GB" sz="12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gn="l" rtl="0" fontAlgn="base">
              <a:lnSpc>
                <a:spcPct val="107000"/>
              </a:lnSpc>
              <a:spcBef>
                <a:spcPct val="30000"/>
              </a:spcBef>
              <a:spcAft>
                <a:spcPct val="0"/>
              </a:spcAft>
              <a:buFont typeface="Arial" panose="020B0604020202020204" pitchFamily="34" charset="0"/>
              <a:buChar char="•"/>
            </a:pPr>
            <a:endParaRPr lang="en-GB" sz="1200" kern="1200">
              <a:solidFill>
                <a:schemeClr val="tx1"/>
              </a:solidFill>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a:p>
        </p:txBody>
      </p:sp>
    </p:spTree>
    <p:extLst>
      <p:ext uri="{BB962C8B-B14F-4D97-AF65-F5344CB8AC3E}">
        <p14:creationId xmlns:p14="http://schemas.microsoft.com/office/powerpoint/2010/main" val="79890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ym typeface="Wingdings" panose="05000000000000000000" pitchFamily="2" charset="2"/>
              </a:rPr>
              <a:t>Slide Objective: </a:t>
            </a:r>
            <a:r>
              <a:rPr lang="en-GB" b="0" dirty="0">
                <a:sym typeface="Wingdings" panose="05000000000000000000" pitchFamily="2" charset="2"/>
              </a:rPr>
              <a:t>To showcase the Premium Support offering, and the additional elements customers get when compared to Standard Support.</a:t>
            </a:r>
            <a:endParaRPr lang="en-GB" b="1" dirty="0">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dirty="0">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sym typeface="Wingdings" panose="05000000000000000000" pitchFamily="2" charset="2"/>
              </a:rPr>
              <a:t>You get more with Redgate Premium Support. A</a:t>
            </a:r>
            <a:r>
              <a:rPr lang="en-GB" sz="1800" b="0" i="0" dirty="0">
                <a:solidFill>
                  <a:srgbClr val="000000"/>
                </a:solidFill>
                <a:effectLst/>
                <a:latin typeface="Calibri" panose="020F0502020204030204" pitchFamily="34" charset="0"/>
              </a:rPr>
              <a:t>s you can see, it’s a much fuller offering (when compared to our standard support). </a:t>
            </a:r>
            <a:endParaRPr lang="en-GB" dirty="0">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dirty="0">
              <a:sym typeface="Wingdings" panose="05000000000000000000" pitchFamily="2" charset="2"/>
            </a:endParaRPr>
          </a:p>
          <a:p>
            <a:pPr algn="l" rtl="0" fontAlgn="base"/>
            <a:r>
              <a:rPr lang="en-GB" dirty="0">
                <a:sym typeface="Wingdings" panose="05000000000000000000" pitchFamily="2" charset="2"/>
              </a:rPr>
              <a:t>Looking to the left, you have </a:t>
            </a:r>
            <a:r>
              <a:rPr lang="en-GB" b="0" i="0" u="none" strike="noStrike" dirty="0">
                <a:solidFill>
                  <a:srgbClr val="000000"/>
                </a:solidFill>
                <a:effectLst/>
                <a:latin typeface="Calibri" panose="020F0502020204030204" pitchFamily="34" charset="0"/>
              </a:rPr>
              <a:t>accelerated support elements which will ensure that we respond to your issues faster. </a:t>
            </a:r>
          </a:p>
          <a:p>
            <a:pPr algn="l" rtl="0" fontAlgn="base"/>
            <a:r>
              <a:rPr lang="en-GB" b="0" i="0" u="none" strike="noStrike" dirty="0">
                <a:solidFill>
                  <a:srgbClr val="000000"/>
                </a:solidFill>
                <a:effectLst/>
                <a:latin typeface="Calibri" panose="020F0502020204030204" pitchFamily="34" charset="0"/>
              </a:rPr>
              <a:t>These include: </a:t>
            </a:r>
            <a:r>
              <a:rPr lang="en-GB" b="0" i="0" dirty="0">
                <a:solidFill>
                  <a:srgbClr val="000000"/>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a:p>
            <a:pPr algn="l" rtl="0" fontAlgn="base">
              <a:buFont typeface="Arial" panose="020B0604020202020204" pitchFamily="34" charset="0"/>
              <a:buNone/>
            </a:pPr>
            <a:r>
              <a:rPr lang="en-GB" sz="1800" b="0" i="0" u="none" strike="noStrike" dirty="0">
                <a:solidFill>
                  <a:srgbClr val="000000"/>
                </a:solidFill>
                <a:effectLst/>
                <a:latin typeface="Calibri" panose="020F0502020204030204" pitchFamily="34" charset="0"/>
              </a:rPr>
              <a:t> - 24x7 coverage and weekend &amp; holiday support for P1 issues – which we have not offered before</a:t>
            </a:r>
            <a:r>
              <a:rPr lang="en-US" sz="1800" b="0" i="0" dirty="0">
                <a:solidFill>
                  <a:srgbClr val="000000"/>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None/>
            </a:pPr>
            <a:r>
              <a:rPr lang="en-GB" sz="1800" b="0" i="0" u="none" strike="noStrike" dirty="0">
                <a:solidFill>
                  <a:srgbClr val="000000"/>
                </a:solidFill>
                <a:effectLst/>
                <a:latin typeface="Calibri" panose="020F0502020204030204" pitchFamily="34" charset="0"/>
              </a:rPr>
              <a:t> - 24x5 coverage for P2-P4 issues</a:t>
            </a:r>
            <a:r>
              <a:rPr lang="en-US" sz="1800" b="0" i="0" dirty="0">
                <a:solidFill>
                  <a:srgbClr val="000000"/>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None/>
            </a:pPr>
            <a:r>
              <a:rPr lang="en-GB" sz="1800" b="0" i="0" u="none" strike="noStrike" dirty="0">
                <a:solidFill>
                  <a:srgbClr val="000000"/>
                </a:solidFill>
                <a:effectLst/>
                <a:latin typeface="Calibri" panose="020F0502020204030204" pitchFamily="34" charset="0"/>
              </a:rPr>
              <a:t> - Faster response times - with premium support we are offering 1 Hr for P1 issues</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None/>
            </a:pPr>
            <a:r>
              <a:rPr lang="en-GB" sz="1800" b="0" i="0" u="none" strike="noStrike" dirty="0">
                <a:solidFill>
                  <a:srgbClr val="000000"/>
                </a:solidFill>
                <a:effectLst/>
                <a:latin typeface="Calibri" panose="020F0502020204030204" pitchFamily="34" charset="0"/>
              </a:rPr>
              <a:t> - Jump to L3/SME, where customers skip directly to the expert best placed to resolve their issues – this is also another first for us</a:t>
            </a:r>
            <a:r>
              <a:rPr lang="en-US" sz="1800" b="0" i="0" dirty="0">
                <a:solidFill>
                  <a:srgbClr val="000000"/>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None/>
            </a:pPr>
            <a:r>
              <a:rPr lang="en-GB" sz="1800" b="0" i="0" u="none" strike="noStrike" dirty="0">
                <a:solidFill>
                  <a:srgbClr val="000000"/>
                </a:solidFill>
                <a:effectLst/>
                <a:latin typeface="Calibri" panose="020F0502020204030204" pitchFamily="34" charset="0"/>
              </a:rPr>
              <a:t> - Priority case review and multi-channel request management via the support portal, email, phone</a:t>
            </a:r>
          </a:p>
          <a:p>
            <a:pPr algn="l" rtl="0" fontAlgn="base">
              <a:buFont typeface="Arial" panose="020B0604020202020204" pitchFamily="34" charset="0"/>
              <a:buNone/>
            </a:pPr>
            <a:r>
              <a:rPr lang="en-GB" sz="1800" b="0" i="0" u="none" strike="noStrike" dirty="0">
                <a:solidFill>
                  <a:srgbClr val="000000"/>
                </a:solidFill>
                <a:effectLst/>
                <a:latin typeface="Calibri" panose="020F0502020204030204" pitchFamily="34" charset="0"/>
              </a:rPr>
              <a:t> - And finally, a quarterly report, which summarizes the issues you have encountered, number of tickets resolved and ongoing, average response time, etc. </a:t>
            </a:r>
            <a:endParaRPr lang="en-US" sz="1800" b="0" i="0" dirty="0">
              <a:solidFill>
                <a:srgbClr val="444444"/>
              </a:solidFill>
              <a:effectLst/>
              <a:latin typeface="Arial" panose="020B0604020202020204" pitchFamily="34" charset="0"/>
            </a:endParaRPr>
          </a:p>
          <a:p>
            <a:pPr algn="l" rtl="0" fontAlgn="base"/>
            <a:r>
              <a:rPr lang="en-GB" b="0" i="0" dirty="0">
                <a:solidFill>
                  <a:srgbClr val="000000"/>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a:p>
            <a:pPr algn="l" rtl="0" fontAlgn="base"/>
            <a:r>
              <a:rPr lang="en-GB" b="0" i="0" u="none" strike="noStrike" dirty="0">
                <a:solidFill>
                  <a:srgbClr val="000000"/>
                </a:solidFill>
                <a:effectLst/>
                <a:latin typeface="Calibri" panose="020F0502020204030204" pitchFamily="34" charset="0"/>
              </a:rPr>
              <a:t>Looking to the right, you can see there are proactive elements like Architecture Review and Upgrade Support to proactively manage issue prevention and optimise solution performance, driving ongoing value for you and your organisation. </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b="0" i="0" dirty="0">
                <a:solidFill>
                  <a:srgbClr val="000000"/>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a:p>
            <a:pPr algn="l" rtl="0" fontAlgn="base"/>
            <a:r>
              <a:rPr lang="en-GB" b="0" i="0" u="none" strike="noStrike" dirty="0">
                <a:solidFill>
                  <a:srgbClr val="000000"/>
                </a:solidFill>
                <a:effectLst/>
                <a:latin typeface="Calibri" panose="020F0502020204030204" pitchFamily="34" charset="0"/>
              </a:rPr>
              <a:t>And finally, our enablement elements are designed to improve your teams’ knowledge and self-sufficiency. The webinars include sessions such as ‘Ask me Anything’ and ‘Troubleshooting Common Issues’ webinars with Redgate’s SMEs. As a premium support customer you will also have access to the same online resources as in standard or bespoke support, such as forums, blogs, Redgate Uni etc.</a:t>
            </a:r>
            <a:r>
              <a:rPr lang="en-US"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b="0" i="0" dirty="0">
                <a:solidFill>
                  <a:srgbClr val="000000"/>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dirty="0">
              <a:sym typeface="Wingdings" panose="05000000000000000000" pitchFamily="2" charset="2"/>
            </a:endParaRPr>
          </a:p>
        </p:txBody>
      </p:sp>
    </p:spTree>
    <p:extLst>
      <p:ext uri="{BB962C8B-B14F-4D97-AF65-F5344CB8AC3E}">
        <p14:creationId xmlns:p14="http://schemas.microsoft.com/office/powerpoint/2010/main" val="79890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Elevator pitch for Redgate: At Redgate, we build tools to help you build and operate database software. We’ve spent the last decade working to research, design, and built Database DevOps tools to allow you to help your teams more easily work with database software. We have built the best-of-breed, industry standard software for schema comparison, as well as script deployment with our SQL Compare and Flyway technologies. We also have a premier monitoring solution with SQL Monitor.</a:t>
            </a:r>
          </a:p>
          <a:p>
            <a:endParaRPr lang="en-US"/>
          </a:p>
          <a:p>
            <a:endParaRPr lang="en-US"/>
          </a:p>
        </p:txBody>
      </p:sp>
    </p:spTree>
    <p:extLst>
      <p:ext uri="{BB962C8B-B14F-4D97-AF65-F5344CB8AC3E}">
        <p14:creationId xmlns:p14="http://schemas.microsoft.com/office/powerpoint/2010/main" val="31380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Redgate is the industry standard in Database </a:t>
            </a:r>
            <a:r>
              <a:rPr lang="en-US" err="1">
                <a:cs typeface="Calibri"/>
              </a:rPr>
              <a:t>Devops</a:t>
            </a:r>
            <a:r>
              <a:rPr lang="en-US">
                <a:cs typeface="Calibri"/>
              </a:rPr>
              <a:t> tooling. Our comparison tech is the industry leading and the bar on which all others are measured.</a:t>
            </a:r>
          </a:p>
          <a:p>
            <a:endParaRPr lang="en-US">
              <a:cs typeface="Calibri"/>
            </a:endParaRPr>
          </a:p>
          <a:p>
            <a:r>
              <a:rPr lang="en-US">
                <a:cs typeface="Calibri"/>
              </a:rPr>
              <a:t>We have been building tools across the last 20 years that companies all over the world use and depend on. From the largest F100 to many small and medium sized business. No shortage of DBAs and developers have found our tools indispensable in their daily work.</a:t>
            </a:r>
          </a:p>
        </p:txBody>
      </p:sp>
    </p:spTree>
    <p:extLst>
      <p:ext uri="{BB962C8B-B14F-4D97-AF65-F5344CB8AC3E}">
        <p14:creationId xmlns:p14="http://schemas.microsoft.com/office/powerpoint/2010/main" val="21723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Walk through the lifecycle and call out the areas you are covering today</a:t>
            </a:r>
          </a:p>
        </p:txBody>
      </p:sp>
    </p:spTree>
    <p:extLst>
      <p:ext uri="{BB962C8B-B14F-4D97-AF65-F5344CB8AC3E}">
        <p14:creationId xmlns:p14="http://schemas.microsoft.com/office/powerpoint/2010/main" val="424305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Most of you are here because you want to work in a DevOps way. Either you are or are planning, or at least want to learn.</a:t>
            </a:r>
          </a:p>
          <a:p>
            <a:endParaRPr lang="en-GB"/>
          </a:p>
          <a:p>
            <a:pPr marL="0" marR="0" lvl="0" indent="0" algn="l" defTabSz="914400" rtl="0" eaLnBrk="1" fontAlgn="base" latinLnBrk="0" hangingPunct="1">
              <a:lnSpc>
                <a:spcPct val="100000"/>
              </a:lnSpc>
              <a:spcBef>
                <a:spcPct val="30000"/>
              </a:spcBef>
              <a:spcAft>
                <a:spcPct val="0"/>
              </a:spcAft>
              <a:buClrTx/>
              <a:buSzTx/>
              <a:buFontTx/>
              <a:buNone/>
              <a:tabLst/>
              <a:defRPr/>
            </a:pPr>
            <a:r>
              <a:rPr lang="en-GB"/>
              <a:t>There has been a State of DevOps survey for quite a few years from Puppet Labs and DORA. Redgate run a survey called the State of Database DevOps each year (we didn’t in 2022). As you can see, when we started, less than ½ of the companies were adopting DevOps, but that grew to nearly ¾ in 2021. We’re holding steady at 73% in the 2023 </a:t>
            </a:r>
            <a:r>
              <a:rPr lang="en-US" sz="1800">
                <a:effectLst/>
                <a:latin typeface="Calibri" panose="020F0502020204030204" pitchFamily="34" charset="0"/>
                <a:cs typeface="Times New Roman" panose="02020603050405020304" pitchFamily="18" charset="0"/>
              </a:rPr>
              <a:t>s</a:t>
            </a:r>
            <a:r>
              <a:rPr lang="en-US" sz="1800">
                <a:effectLst/>
                <a:latin typeface="Calibri" panose="020F0502020204030204" pitchFamily="34" charset="0"/>
                <a:ea typeface="Calibri" panose="020F0502020204030204" pitchFamily="34" charset="0"/>
                <a:cs typeface="Times New Roman" panose="02020603050405020304" pitchFamily="18" charset="0"/>
              </a:rPr>
              <a:t>urvey – stating they have already adopted Database DevOps across all or some of their projects, or are planning to do so in the next two years. </a:t>
            </a:r>
            <a:r>
              <a:rPr lang="en-GB" sz="1800"/>
              <a:t>I’m sure that’s higher. Adopting better software development practices is a trend among almost all companies.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finding is a significant highlight because it demonstrates that the understanding of the advantages of DevOps has filtered down from application development to database development. It’s also a major signal that those with slower plans or no plans to adopt DevOps for database development will fall behind their competitors by not gaining the same advantages across their business.</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744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373737"/>
                </a:solidFill>
                <a:effectLst/>
                <a:latin typeface="Roboto" panose="02000000000000000000" pitchFamily="2" charset="0"/>
              </a:rPr>
              <a:t>As data needs change so does the infrastructure, with the majority of businesses needing different database platforms to fulfil requirements. Our data from 2020 has shown a steady increase in businesses using two or more database platforms (from 62% to 79% in 2024) with the top four being SQL Server, Oracle, MySQL and Postgres.</a:t>
            </a:r>
            <a:endParaRPr lang="en-GB"/>
          </a:p>
        </p:txBody>
      </p:sp>
    </p:spTree>
    <p:extLst>
      <p:ext uri="{BB962C8B-B14F-4D97-AF65-F5344CB8AC3E}">
        <p14:creationId xmlns:p14="http://schemas.microsoft.com/office/powerpoint/2010/main" val="385854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373737"/>
                </a:solidFill>
                <a:effectLst/>
                <a:latin typeface="Roboto" panose="02000000000000000000" pitchFamily="2" charset="0"/>
              </a:rPr>
              <a:t>The rise of cloud adoption has been well documented and, using data from this survey along with Redgate’s previous State of Database DevOps Surveys, the ongoing trend is very clear.</a:t>
            </a:r>
          </a:p>
          <a:p>
            <a:pPr algn="l"/>
            <a:r>
              <a:rPr lang="en-GB" b="0" i="0">
                <a:solidFill>
                  <a:srgbClr val="373737"/>
                </a:solidFill>
                <a:effectLst/>
                <a:latin typeface="Roboto" panose="02000000000000000000" pitchFamily="2" charset="0"/>
              </a:rPr>
              <a:t>The percentage of those who host their databases mostly or all in the cloud has jumped from 18% in 2020 to 36% in 2023. At the other end of the spectrum, those who host their databases mostly or all on-premises has fallen from 53% in 2020 to 31% in 2023.</a:t>
            </a:r>
          </a:p>
          <a:p>
            <a:pPr algn="l"/>
            <a:r>
              <a:rPr lang="en-GB" b="0" i="0">
                <a:solidFill>
                  <a:srgbClr val="373737"/>
                </a:solidFill>
                <a:effectLst/>
                <a:latin typeface="Roboto" panose="02000000000000000000" pitchFamily="2" charset="0"/>
              </a:rPr>
              <a:t>Interestingly, the group of respondents sitting right in the middle show little change. In 2020, 28% were using a combination of cloud and on-premises. In 2021, this rose to 33% and in 2023 remains at 33%.</a:t>
            </a:r>
          </a:p>
          <a:p>
            <a:pPr algn="l"/>
            <a:r>
              <a:rPr lang="en-GB" b="0" i="0">
                <a:solidFill>
                  <a:srgbClr val="373737"/>
                </a:solidFill>
                <a:effectLst/>
                <a:latin typeface="Roboto" panose="02000000000000000000" pitchFamily="2" charset="0"/>
              </a:rPr>
              <a:t>It appears that there is movement from on-premises to the cloud, but it is a staged journey, with businesses moving to a combination, finding the type of cloud set-up they prefer, and then taking the next step.</a:t>
            </a:r>
          </a:p>
          <a:p>
            <a:pPr algn="l"/>
            <a:r>
              <a:rPr lang="en-GB" b="0" i="0">
                <a:solidFill>
                  <a:srgbClr val="373737"/>
                </a:solidFill>
                <a:effectLst/>
                <a:latin typeface="Roboto" panose="02000000000000000000" pitchFamily="2" charset="0"/>
              </a:rPr>
              <a:t>It’s worth noting that out of all the respondents who do not use cloud in any capacity, over 44% of them were from smaller enterprises (100 or less employees).</a:t>
            </a:r>
          </a:p>
          <a:p>
            <a:endParaRPr lang="en-GB"/>
          </a:p>
        </p:txBody>
      </p:sp>
    </p:spTree>
    <p:extLst>
      <p:ext uri="{BB962C8B-B14F-4D97-AF65-F5344CB8AC3E}">
        <p14:creationId xmlns:p14="http://schemas.microsoft.com/office/powerpoint/2010/main" val="1987468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373737"/>
                </a:solidFill>
                <a:effectLst/>
                <a:latin typeface="Roboto" panose="02000000000000000000" pitchFamily="2" charset="0"/>
              </a:rPr>
              <a:t>As with any technology, each tool starts at the beginning of the adoption lifecycle; from early innovators and adopters, through to the late majority and laggards. AI is much hyped with many having high expectations of its potential. As evidenced in our survey, people are indicating that the value of AI is recognized, with 20% of respondents answering they had used AI technology in the context of database management and 35% stating they are considering adopting it in the near future. </a:t>
            </a:r>
            <a:endParaRPr lang="en-GB"/>
          </a:p>
        </p:txBody>
      </p:sp>
    </p:spTree>
    <p:extLst>
      <p:ext uri="{BB962C8B-B14F-4D97-AF65-F5344CB8AC3E}">
        <p14:creationId xmlns:p14="http://schemas.microsoft.com/office/powerpoint/2010/main" val="1523079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C52956-70BA-DE4F-9431-BB3B2EE65619}"/>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C980A46A-3BAA-994E-ACC1-AF6099BD064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51951AC1-C199-154C-A970-91841E8F3F3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GB"/>
              <a:t>Click to edit Master title style</a:t>
            </a:r>
            <a:endParaRPr lang="en-US"/>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th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grpSp>
        <p:nvGrpSpPr>
          <p:cNvPr id="23" name="Group 22">
            <a:extLst>
              <a:ext uri="{FF2B5EF4-FFF2-40B4-BE49-F238E27FC236}">
                <a16:creationId xmlns:a16="http://schemas.microsoft.com/office/drawing/2014/main" id="{0167F532-F835-E744-95EA-375B8B7A1F79}"/>
              </a:ext>
            </a:extLst>
          </p:cNvPr>
          <p:cNvGrpSpPr/>
          <p:nvPr userDrawn="1"/>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6" name="Freeform 25">
            <a:extLst>
              <a:ext uri="{FF2B5EF4-FFF2-40B4-BE49-F238E27FC236}">
                <a16:creationId xmlns:a16="http://schemas.microsoft.com/office/drawing/2014/main" id="{476CF0B3-9496-D045-9B84-3013FD3D3234}"/>
              </a:ext>
            </a:extLst>
          </p:cNvPr>
          <p:cNvSpPr>
            <a:spLocks noGrp="1"/>
          </p:cNvSpPr>
          <p:nvPr>
            <p:ph type="pic" sz="quarter" idx="10"/>
          </p:nvPr>
        </p:nvSpPr>
        <p:spPr bwMode="auto">
          <a:xfrm>
            <a:off x="1122412"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
        <p:nvSpPr>
          <p:cNvPr id="29" name="Freeform 28">
            <a:extLst>
              <a:ext uri="{FF2B5EF4-FFF2-40B4-BE49-F238E27FC236}">
                <a16:creationId xmlns:a16="http://schemas.microsoft.com/office/drawing/2014/main" id="{78AF89F4-1287-AE41-AB70-3526BD8AC52A}"/>
              </a:ext>
            </a:extLst>
          </p:cNvPr>
          <p:cNvSpPr>
            <a:spLocks noGrp="1"/>
          </p:cNvSpPr>
          <p:nvPr>
            <p:ph type="pic" sz="quarter" idx="11"/>
          </p:nvPr>
        </p:nvSpPr>
        <p:spPr bwMode="auto">
          <a:xfrm>
            <a:off x="4999339"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
        <p:nvSpPr>
          <p:cNvPr id="30" name="Freeform 29">
            <a:extLst>
              <a:ext uri="{FF2B5EF4-FFF2-40B4-BE49-F238E27FC236}">
                <a16:creationId xmlns:a16="http://schemas.microsoft.com/office/drawing/2014/main" id="{BA2F925C-D911-4145-8D09-3EB7839C93B2}"/>
              </a:ext>
            </a:extLst>
          </p:cNvPr>
          <p:cNvSpPr>
            <a:spLocks noGrp="1"/>
          </p:cNvSpPr>
          <p:nvPr>
            <p:ph type="pic" sz="quarter" idx="12"/>
          </p:nvPr>
        </p:nvSpPr>
        <p:spPr bwMode="auto">
          <a:xfrm>
            <a:off x="8876267"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
        <p:nvSpPr>
          <p:cNvPr id="31" name="Text Placeholder 7">
            <a:extLst>
              <a:ext uri="{FF2B5EF4-FFF2-40B4-BE49-F238E27FC236}">
                <a16:creationId xmlns:a16="http://schemas.microsoft.com/office/drawing/2014/main" id="{BB86CE64-B29B-BE40-926D-A040582E3AA8}"/>
              </a:ext>
            </a:extLst>
          </p:cNvPr>
          <p:cNvSpPr>
            <a:spLocks noGrp="1"/>
          </p:cNvSpPr>
          <p:nvPr>
            <p:ph type="body" sz="quarter" idx="13" hasCustomPrompt="1"/>
          </p:nvPr>
        </p:nvSpPr>
        <p:spPr>
          <a:xfrm>
            <a:off x="583750"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2" name="Text Placeholder 7">
            <a:extLst>
              <a:ext uri="{FF2B5EF4-FFF2-40B4-BE49-F238E27FC236}">
                <a16:creationId xmlns:a16="http://schemas.microsoft.com/office/drawing/2014/main" id="{2D214595-CF2F-B34C-9633-B7013D75788F}"/>
              </a:ext>
            </a:extLst>
          </p:cNvPr>
          <p:cNvSpPr>
            <a:spLocks noGrp="1"/>
          </p:cNvSpPr>
          <p:nvPr>
            <p:ph type="body" sz="quarter" idx="14" hasCustomPrompt="1"/>
          </p:nvPr>
        </p:nvSpPr>
        <p:spPr>
          <a:xfrm>
            <a:off x="4460677"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3" name="Text Placeholder 7">
            <a:extLst>
              <a:ext uri="{FF2B5EF4-FFF2-40B4-BE49-F238E27FC236}">
                <a16:creationId xmlns:a16="http://schemas.microsoft.com/office/drawing/2014/main" id="{7A9A987C-4A7C-E740-A22A-52E4E6265FC6}"/>
              </a:ext>
            </a:extLst>
          </p:cNvPr>
          <p:cNvSpPr>
            <a:spLocks noGrp="1"/>
          </p:cNvSpPr>
          <p:nvPr>
            <p:ph type="body" sz="quarter" idx="15" hasCustomPrompt="1"/>
          </p:nvPr>
        </p:nvSpPr>
        <p:spPr>
          <a:xfrm>
            <a:off x="8337604"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Tree>
    <p:extLst>
      <p:ext uri="{BB962C8B-B14F-4D97-AF65-F5344CB8AC3E}">
        <p14:creationId xmlns:p14="http://schemas.microsoft.com/office/powerpoint/2010/main" val="62122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a:t>This is a breaker page, it can be used to split topics</a:t>
            </a:r>
          </a:p>
        </p:txBody>
      </p:sp>
      <p:grpSp>
        <p:nvGrpSpPr>
          <p:cNvPr id="11" name="Group 10">
            <a:extLst>
              <a:ext uri="{FF2B5EF4-FFF2-40B4-BE49-F238E27FC236}">
                <a16:creationId xmlns:a16="http://schemas.microsoft.com/office/drawing/2014/main" id="{3828F324-3C1C-BC4C-99C0-268B62C4210C}"/>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D0A15D9C-51F1-1449-AC10-D78E55B441C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3ED01779-C7E5-4241-A82E-60E0762E3F5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grpSp>
        <p:nvGrpSpPr>
          <p:cNvPr id="11" name="Group 10">
            <a:extLst>
              <a:ext uri="{FF2B5EF4-FFF2-40B4-BE49-F238E27FC236}">
                <a16:creationId xmlns:a16="http://schemas.microsoft.com/office/drawing/2014/main" id="{710F54C2-ECBD-DE4D-9390-A66AA7605BCA}"/>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FF60F3CE-15AB-0A4E-AC91-B34352FE31F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02E56180-A420-B347-9A90-77DD3C20975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5B558A-B2EC-8C4D-A20D-E7B056A11B2F}"/>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3B8313DD-220F-1D41-B103-B25ADB7BC932}"/>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7D0A9652-236F-2042-8F7A-03DA4BC8D461}"/>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515762" y="1227052"/>
            <a:ext cx="9442450" cy="3703637"/>
          </a:xfrm>
        </p:spPr>
        <p:txBody>
          <a:bodyPr anchor="ctr">
            <a:normAutofit/>
          </a:bodyPr>
          <a:lstStyle>
            <a:lvl1pPr algn="ctr">
              <a:lnSpc>
                <a:spcPct val="120000"/>
              </a:lnSpc>
              <a:defRPr sz="4000" b="0" i="0" baseline="0">
                <a:solidFill>
                  <a:schemeClr val="tx2"/>
                </a:solidFill>
                <a:latin typeface="gatebase Medium" pitchFamily="2" charset="77"/>
                <a:cs typeface="gatebase Medium" pitchFamily="2"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515762" y="4930689"/>
            <a:ext cx="9442450" cy="881063"/>
          </a:xfrm>
        </p:spPr>
        <p:txBody>
          <a:bodyPr/>
          <a:lstStyle>
            <a:lvl1pPr marL="0" indent="0" algn="ctr">
              <a:buNone/>
              <a:defRPr sz="3200" b="0" i="0" baseline="0">
                <a:solidFill>
                  <a:schemeClr val="tx1"/>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spTree>
    <p:extLst>
      <p:ext uri="{BB962C8B-B14F-4D97-AF65-F5344CB8AC3E}">
        <p14:creationId xmlns:p14="http://schemas.microsoft.com/office/powerpoint/2010/main" val="281846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65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6DD1D87-6895-8A47-9B82-9FCFA48523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
        <p:nvSpPr>
          <p:cNvPr id="5" name="Content Placeholder 2">
            <a:extLst>
              <a:ext uri="{FF2B5EF4-FFF2-40B4-BE49-F238E27FC236}">
                <a16:creationId xmlns:a16="http://schemas.microsoft.com/office/drawing/2014/main" id="{A170D1F0-4764-0B40-8590-E6A6C8DEC3AB}"/>
              </a:ext>
            </a:extLst>
          </p:cNvPr>
          <p:cNvSpPr>
            <a:spLocks noGrp="1"/>
          </p:cNvSpPr>
          <p:nvPr>
            <p:ph idx="1"/>
          </p:nvPr>
        </p:nvSpPr>
        <p:spPr>
          <a:xfrm>
            <a:off x="584199" y="1825625"/>
            <a:ext cx="11056257" cy="4351338"/>
          </a:xfrm>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3372E51-251B-2749-B475-FA4ED34962D8}"/>
              </a:ext>
            </a:extLst>
          </p:cNvPr>
          <p:cNvSpPr>
            <a:spLocks noGrp="1"/>
          </p:cNvSpPr>
          <p:nvPr>
            <p:ph type="title"/>
          </p:nvPr>
        </p:nvSpPr>
        <p:spPr>
          <a:xfrm>
            <a:off x="2342792" y="517206"/>
            <a:ext cx="9277068" cy="477054"/>
          </a:xfrm>
        </p:spPr>
        <p:txBody>
          <a:bodyPr anchor="t">
            <a:normAutofit/>
          </a:bodyPr>
          <a:lstStyle>
            <a:lvl1pPr>
              <a:defRPr sz="2500">
                <a:solidFill>
                  <a:srgbClr val="191919"/>
                </a:solidFill>
                <a:latin typeface="gatebase Medium" pitchFamily="2" charset="77"/>
              </a:defRPr>
            </a:lvl1pPr>
          </a:lstStyle>
          <a:p>
            <a:endParaRPr lang="en-US"/>
          </a:p>
        </p:txBody>
      </p:sp>
    </p:spTree>
    <p:extLst>
      <p:ext uri="{BB962C8B-B14F-4D97-AF65-F5344CB8AC3E}">
        <p14:creationId xmlns:p14="http://schemas.microsoft.com/office/powerpoint/2010/main" val="234339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C52956-70BA-DE4F-9431-BB3B2EE65619}"/>
              </a:ext>
            </a:extLst>
          </p:cNvPr>
          <p:cNvGrpSpPr/>
          <p:nvPr/>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C980A46A-3BAA-994E-ACC1-AF6099BD064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51951AC1-C199-154C-A970-91841E8F3F3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US"/>
              <a:t>Click to edit Master title style</a:t>
            </a:r>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4" name="Group 3">
            <a:extLst>
              <a:ext uri="{FF2B5EF4-FFF2-40B4-BE49-F238E27FC236}">
                <a16:creationId xmlns:a16="http://schemas.microsoft.com/office/drawing/2014/main" id="{845951EE-F97C-6217-4677-4F6E6A97E4AA}"/>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B0279440-4090-247E-2AC9-32C36923902F}"/>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FA92C188-2FAE-A128-E0AF-CA3E86E98B35}"/>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31128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ogo slide in red">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2CFB103-B488-A249-9437-0DF2BC2F8250}"/>
              </a:ext>
            </a:extLst>
          </p:cNvPr>
          <p:cNvGrpSpPr/>
          <p:nvPr/>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4E5EA918-EF89-ED43-BF01-3F65B3B5A1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sp>
          <p:nvSpPr>
            <p:cNvPr id="11" name="Freeform 2">
              <a:extLst>
                <a:ext uri="{FF2B5EF4-FFF2-40B4-BE49-F238E27FC236}">
                  <a16:creationId xmlns:a16="http://schemas.microsoft.com/office/drawing/2014/main" id="{D374E611-A1CA-F548-9165-6071807F809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grpSp>
      <p:grpSp>
        <p:nvGrpSpPr>
          <p:cNvPr id="2" name="Group 1">
            <a:extLst>
              <a:ext uri="{FF2B5EF4-FFF2-40B4-BE49-F238E27FC236}">
                <a16:creationId xmlns:a16="http://schemas.microsoft.com/office/drawing/2014/main" id="{A44D6512-49AE-47BE-A037-CD52053B9F29}"/>
              </a:ext>
            </a:extLst>
          </p:cNvPr>
          <p:cNvGrpSpPr/>
          <p:nvPr userDrawn="1"/>
        </p:nvGrpSpPr>
        <p:grpSpPr>
          <a:xfrm>
            <a:off x="3352796" y="2802118"/>
            <a:ext cx="5246828" cy="1253763"/>
            <a:chOff x="676275" y="1096963"/>
            <a:chExt cx="5354638" cy="1279525"/>
          </a:xfrm>
        </p:grpSpPr>
        <p:sp>
          <p:nvSpPr>
            <p:cNvPr id="3" name="Freeform 1">
              <a:extLst>
                <a:ext uri="{FF2B5EF4-FFF2-40B4-BE49-F238E27FC236}">
                  <a16:creationId xmlns:a16="http://schemas.microsoft.com/office/drawing/2014/main" id="{C9515DC5-1835-2E06-9608-F923901B78B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sp>
          <p:nvSpPr>
            <p:cNvPr id="4" name="Freeform 2">
              <a:extLst>
                <a:ext uri="{FF2B5EF4-FFF2-40B4-BE49-F238E27FC236}">
                  <a16:creationId xmlns:a16="http://schemas.microsoft.com/office/drawing/2014/main" id="{5C6F6CAA-4594-816F-035A-256BFF014218}"/>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grpSp>
    </p:spTree>
    <p:extLst>
      <p:ext uri="{BB962C8B-B14F-4D97-AF65-F5344CB8AC3E}">
        <p14:creationId xmlns:p14="http://schemas.microsoft.com/office/powerpoint/2010/main" val="26298202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ogo slide in whi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7D12A2A-007B-D44A-B137-59A068CC9C6C}"/>
              </a:ext>
            </a:extLst>
          </p:cNvPr>
          <p:cNvGrpSpPr/>
          <p:nvPr/>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D5AE6326-95DC-4D45-9AEC-242D36F32F4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8F75C11C-2A97-674A-8EF7-C2C2F71305FF}"/>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 name="Group 1">
            <a:extLst>
              <a:ext uri="{FF2B5EF4-FFF2-40B4-BE49-F238E27FC236}">
                <a16:creationId xmlns:a16="http://schemas.microsoft.com/office/drawing/2014/main" id="{61E27D36-27B7-D0BD-D25C-2E8823E405D3}"/>
              </a:ext>
            </a:extLst>
          </p:cNvPr>
          <p:cNvGrpSpPr/>
          <p:nvPr userDrawn="1"/>
        </p:nvGrpSpPr>
        <p:grpSpPr>
          <a:xfrm>
            <a:off x="3352796" y="2802118"/>
            <a:ext cx="5246828" cy="1253763"/>
            <a:chOff x="676275" y="1096963"/>
            <a:chExt cx="5354638" cy="1279525"/>
          </a:xfrm>
        </p:grpSpPr>
        <p:sp>
          <p:nvSpPr>
            <p:cNvPr id="3" name="Freeform 1">
              <a:extLst>
                <a:ext uri="{FF2B5EF4-FFF2-40B4-BE49-F238E27FC236}">
                  <a16:creationId xmlns:a16="http://schemas.microsoft.com/office/drawing/2014/main" id="{BBA86AB2-557D-E66E-AA1B-BCC5123FA75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Freeform 2">
              <a:extLst>
                <a:ext uri="{FF2B5EF4-FFF2-40B4-BE49-F238E27FC236}">
                  <a16:creationId xmlns:a16="http://schemas.microsoft.com/office/drawing/2014/main" id="{958795BB-1296-FB0B-AC2D-4988323E7B68}"/>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52966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9972B4-6962-164C-ABD2-FEEDD79CFEB2}"/>
              </a:ext>
            </a:extLst>
          </p:cNvPr>
          <p:cNvGrpSpPr/>
          <p:nvPr/>
        </p:nvGrpSpPr>
        <p:grpSpPr>
          <a:xfrm>
            <a:off x="10061333" y="6101613"/>
            <a:ext cx="1783531" cy="426186"/>
            <a:chOff x="676275" y="1096963"/>
            <a:chExt cx="5354638" cy="1279525"/>
          </a:xfrm>
        </p:grpSpPr>
        <p:sp>
          <p:nvSpPr>
            <p:cNvPr id="15" name="Freeform 1">
              <a:extLst>
                <a:ext uri="{FF2B5EF4-FFF2-40B4-BE49-F238E27FC236}">
                  <a16:creationId xmlns:a16="http://schemas.microsoft.com/office/drawing/2014/main" id="{6957F26E-7714-074F-BAE6-962049A8FAD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
              <a:extLst>
                <a:ext uri="{FF2B5EF4-FFF2-40B4-BE49-F238E27FC236}">
                  <a16:creationId xmlns:a16="http://schemas.microsoft.com/office/drawing/2014/main" id="{27699352-24C0-0543-AFEC-4736A058947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title"/>
          </p:nvPr>
        </p:nvSpPr>
        <p:spPr/>
        <p:txBody>
          <a:bodyPr/>
          <a:lstStyle>
            <a:lvl1pPr>
              <a:defRPr>
                <a:solidFill>
                  <a:schemeClr val="accent2"/>
                </a:solidFill>
                <a:latin typeface="gatebase Medium" pitchFamily="2" charset="77"/>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grpSp>
        <p:nvGrpSpPr>
          <p:cNvPr id="4" name="Group 3">
            <a:extLst>
              <a:ext uri="{FF2B5EF4-FFF2-40B4-BE49-F238E27FC236}">
                <a16:creationId xmlns:a16="http://schemas.microsoft.com/office/drawing/2014/main" id="{AA3BFA52-D39C-57EE-9519-EAD7417C4B3B}"/>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87988C92-123C-10A8-FDB2-E20287D0793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0DE0E077-F08A-C265-615C-58811F8BE5B7}"/>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83898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slide in red">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2CFB103-B488-A249-9437-0DF2BC2F8250}"/>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4E5EA918-EF89-ED43-BF01-3F65B3B5A1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sp>
          <p:nvSpPr>
            <p:cNvPr id="11" name="Freeform 2">
              <a:extLst>
                <a:ext uri="{FF2B5EF4-FFF2-40B4-BE49-F238E27FC236}">
                  <a16:creationId xmlns:a16="http://schemas.microsoft.com/office/drawing/2014/main" id="{D374E611-A1CA-F548-9165-6071807F809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solidFill>
              </a:endParaRPr>
            </a:p>
          </p:txBody>
        </p:sp>
      </p:grpSp>
    </p:spTree>
    <p:extLst>
      <p:ext uri="{BB962C8B-B14F-4D97-AF65-F5344CB8AC3E}">
        <p14:creationId xmlns:p14="http://schemas.microsoft.com/office/powerpoint/2010/main" val="1073243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and spac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US"/>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CDAB2A0C-1A78-ED5D-9A73-6049C7EC1B6D}"/>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4F06CBD5-00F4-7C1A-B610-593961B24335}"/>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CC52AEA3-F4EC-6195-B75B-247485F6BBA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5020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and image on 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199" y="1825625"/>
            <a:ext cx="6282765"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sp>
        <p:nvSpPr>
          <p:cNvPr id="27" name="Freeform 26">
            <a:extLst>
              <a:ext uri="{FF2B5EF4-FFF2-40B4-BE49-F238E27FC236}">
                <a16:creationId xmlns:a16="http://schemas.microsoft.com/office/drawing/2014/main" id="{CC5FE7D6-0FBE-0E44-B05C-BE4982AF248C}"/>
              </a:ext>
            </a:extLst>
          </p:cNvPr>
          <p:cNvSpPr>
            <a:spLocks noGrp="1"/>
          </p:cNvSpPr>
          <p:nvPr>
            <p:ph type="pic" sz="quarter" idx="10"/>
          </p:nvPr>
        </p:nvSpPr>
        <p:spPr bwMode="auto">
          <a:xfrm>
            <a:off x="8004511" y="1361904"/>
            <a:ext cx="2868931" cy="3811464"/>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grpSp>
        <p:nvGrpSpPr>
          <p:cNvPr id="3" name="Group 2">
            <a:extLst>
              <a:ext uri="{FF2B5EF4-FFF2-40B4-BE49-F238E27FC236}">
                <a16:creationId xmlns:a16="http://schemas.microsoft.com/office/drawing/2014/main" id="{3EBE0B59-9A87-9E60-B043-7EA23896D2CD}"/>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5CDDF940-1FB0-DA74-D34D-B1E00AE353DA}"/>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9D98C894-6E9D-2C9F-244B-3BAB8E4EF826}"/>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347124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and large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200" y="1825625"/>
            <a:ext cx="6210300"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a:xfrm>
            <a:off x="584200" y="365125"/>
            <a:ext cx="6210300" cy="1325563"/>
          </a:xfrm>
        </p:spPr>
        <p:txBody>
          <a:bodyPr/>
          <a:lstStyle/>
          <a:p>
            <a:r>
              <a:rPr lang="en-US"/>
              <a:t>Click to edit Master title style</a:t>
            </a:r>
          </a:p>
        </p:txBody>
      </p:sp>
      <p:sp>
        <p:nvSpPr>
          <p:cNvPr id="16" name="Freeform 15">
            <a:extLst>
              <a:ext uri="{FF2B5EF4-FFF2-40B4-BE49-F238E27FC236}">
                <a16:creationId xmlns:a16="http://schemas.microsoft.com/office/drawing/2014/main" id="{030DD0B5-7F5A-6E41-9195-D528F18E2D78}"/>
              </a:ext>
            </a:extLst>
          </p:cNvPr>
          <p:cNvSpPr>
            <a:spLocks noGrp="1"/>
          </p:cNvSpPr>
          <p:nvPr>
            <p:ph type="pic" sz="quarter" idx="17"/>
          </p:nvPr>
        </p:nvSpPr>
        <p:spPr bwMode="auto">
          <a:xfrm>
            <a:off x="6721195" y="0"/>
            <a:ext cx="5470805" cy="685800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oAutofit/>
          </a:bodyPr>
          <a:lstStyle>
            <a:lvl1pPr marL="0" marR="0" indent="0" algn="l" defTabSz="914400" rtl="0" eaLnBrk="1" fontAlgn="base" latinLnBrk="0" hangingPunct="1">
              <a:lnSpc>
                <a:spcPct val="100000"/>
              </a:lnSpc>
              <a:spcBef>
                <a:spcPts val="1000"/>
              </a:spcBef>
              <a:spcAft>
                <a:spcPts val="300"/>
              </a:spcAft>
              <a:buClr>
                <a:srgbClr val="CC0000"/>
              </a:buClr>
              <a:buSzPct val="100000"/>
              <a:buFont typeface="Arial"/>
              <a:buNone/>
              <a:tabLst/>
              <a:defRPr>
                <a:highlight>
                  <a:srgbClr val="FFFF00"/>
                </a:highlight>
              </a:defRPr>
            </a:lvl1pPr>
          </a:lstStyle>
          <a:p>
            <a:pPr marL="0" marR="0" lvl="0" indent="0" algn="l" defTabSz="914400" rtl="0" eaLnBrk="1" fontAlgn="base" latinLnBrk="0" hangingPunct="1">
              <a:lnSpc>
                <a:spcPct val="100000"/>
              </a:lnSpc>
              <a:spcBef>
                <a:spcPts val="1000"/>
              </a:spcBef>
              <a:spcAft>
                <a:spcPts val="300"/>
              </a:spcAft>
              <a:buClr>
                <a:srgbClr val="CC0000"/>
              </a:buClr>
              <a:buSzPct val="100000"/>
              <a:buFont typeface="Arial"/>
              <a:buNone/>
              <a:tabLst/>
              <a:defRPr/>
            </a:pPr>
            <a:r>
              <a:rPr lang="en-US"/>
              <a:t>Click icon to add picture</a:t>
            </a:r>
          </a:p>
        </p:txBody>
      </p:sp>
    </p:spTree>
    <p:extLst>
      <p:ext uri="{BB962C8B-B14F-4D97-AF65-F5344CB8AC3E}">
        <p14:creationId xmlns:p14="http://schemas.microsoft.com/office/powerpoint/2010/main" val="2077792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and imag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US"/>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sp>
        <p:nvSpPr>
          <p:cNvPr id="12" name="Picture Placeholder 11">
            <a:extLst>
              <a:ext uri="{FF2B5EF4-FFF2-40B4-BE49-F238E27FC236}">
                <a16:creationId xmlns:a16="http://schemas.microsoft.com/office/drawing/2014/main" id="{C5F3B090-2211-5A4C-AC0F-8A940E3DA75D}"/>
              </a:ext>
            </a:extLst>
          </p:cNvPr>
          <p:cNvSpPr>
            <a:spLocks noGrp="1"/>
          </p:cNvSpPr>
          <p:nvPr>
            <p:ph type="pic" sz="quarter" idx="10"/>
          </p:nvPr>
        </p:nvSpPr>
        <p:spPr bwMode="auto">
          <a:xfrm>
            <a:off x="-6725" y="1844515"/>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grpSp>
        <p:nvGrpSpPr>
          <p:cNvPr id="3" name="Group 2">
            <a:extLst>
              <a:ext uri="{FF2B5EF4-FFF2-40B4-BE49-F238E27FC236}">
                <a16:creationId xmlns:a16="http://schemas.microsoft.com/office/drawing/2014/main" id="{19D8F120-F715-8639-5392-0B19C7920466}"/>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777D056E-6B3A-CB74-F6A8-496BF45A7A9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251107CA-C7B6-38FB-5BCD-6EC59369D96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423967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grpSp>
        <p:nvGrpSpPr>
          <p:cNvPr id="23" name="Group 22">
            <a:extLst>
              <a:ext uri="{FF2B5EF4-FFF2-40B4-BE49-F238E27FC236}">
                <a16:creationId xmlns:a16="http://schemas.microsoft.com/office/drawing/2014/main" id="{0167F532-F835-E744-95EA-375B8B7A1F79}"/>
              </a:ext>
            </a:extLst>
          </p:cNvPr>
          <p:cNvGrpSpPr/>
          <p:nvPr/>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ext Placeholder 7">
            <a:extLst>
              <a:ext uri="{FF2B5EF4-FFF2-40B4-BE49-F238E27FC236}">
                <a16:creationId xmlns:a16="http://schemas.microsoft.com/office/drawing/2014/main" id="{85152927-0757-6443-A3BA-AB7A136C3F88}"/>
              </a:ext>
            </a:extLst>
          </p:cNvPr>
          <p:cNvSpPr>
            <a:spLocks noGrp="1"/>
          </p:cNvSpPr>
          <p:nvPr>
            <p:ph type="body" sz="quarter" idx="13" hasCustomPrompt="1"/>
          </p:nvPr>
        </p:nvSpPr>
        <p:spPr>
          <a:xfrm>
            <a:off x="394656"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8" name="Text Placeholder 7">
            <a:extLst>
              <a:ext uri="{FF2B5EF4-FFF2-40B4-BE49-F238E27FC236}">
                <a16:creationId xmlns:a16="http://schemas.microsoft.com/office/drawing/2014/main" id="{32113C95-47EB-844D-A98A-BB68168A9249}"/>
              </a:ext>
            </a:extLst>
          </p:cNvPr>
          <p:cNvSpPr>
            <a:spLocks noGrp="1"/>
          </p:cNvSpPr>
          <p:nvPr>
            <p:ph type="body" sz="quarter" idx="14" hasCustomPrompt="1"/>
          </p:nvPr>
        </p:nvSpPr>
        <p:spPr>
          <a:xfrm>
            <a:off x="3281292"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9" name="Text Placeholder 7">
            <a:extLst>
              <a:ext uri="{FF2B5EF4-FFF2-40B4-BE49-F238E27FC236}">
                <a16:creationId xmlns:a16="http://schemas.microsoft.com/office/drawing/2014/main" id="{F8707229-23A4-D644-9A58-E7D4AFBE254E}"/>
              </a:ext>
            </a:extLst>
          </p:cNvPr>
          <p:cNvSpPr>
            <a:spLocks noGrp="1"/>
          </p:cNvSpPr>
          <p:nvPr>
            <p:ph type="body" sz="quarter" idx="15" hasCustomPrompt="1"/>
          </p:nvPr>
        </p:nvSpPr>
        <p:spPr>
          <a:xfrm>
            <a:off x="6178154"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0" name="Text Placeholder 7">
            <a:extLst>
              <a:ext uri="{FF2B5EF4-FFF2-40B4-BE49-F238E27FC236}">
                <a16:creationId xmlns:a16="http://schemas.microsoft.com/office/drawing/2014/main" id="{FB70474B-3124-524D-A3D6-05F700E22EFF}"/>
              </a:ext>
            </a:extLst>
          </p:cNvPr>
          <p:cNvSpPr>
            <a:spLocks noGrp="1"/>
          </p:cNvSpPr>
          <p:nvPr>
            <p:ph type="body" sz="quarter" idx="16" hasCustomPrompt="1"/>
          </p:nvPr>
        </p:nvSpPr>
        <p:spPr>
          <a:xfrm>
            <a:off x="9069901"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grpSp>
        <p:nvGrpSpPr>
          <p:cNvPr id="3" name="Group 2">
            <a:extLst>
              <a:ext uri="{FF2B5EF4-FFF2-40B4-BE49-F238E27FC236}">
                <a16:creationId xmlns:a16="http://schemas.microsoft.com/office/drawing/2014/main" id="{56C48EBD-9287-5DE7-1982-B4F4A55287FD}"/>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CAD2EAB7-7E14-0C95-F5C3-420820859755}"/>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60B58456-75D1-ED08-8077-3B1E7589523E}"/>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032346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th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US"/>
              <a:t>Click to edit Master title style</a:t>
            </a:r>
          </a:p>
        </p:txBody>
      </p:sp>
      <p:grpSp>
        <p:nvGrpSpPr>
          <p:cNvPr id="23" name="Group 22">
            <a:extLst>
              <a:ext uri="{FF2B5EF4-FFF2-40B4-BE49-F238E27FC236}">
                <a16:creationId xmlns:a16="http://schemas.microsoft.com/office/drawing/2014/main" id="{0167F532-F835-E744-95EA-375B8B7A1F79}"/>
              </a:ext>
            </a:extLst>
          </p:cNvPr>
          <p:cNvGrpSpPr/>
          <p:nvPr/>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6" name="Freeform 25">
            <a:extLst>
              <a:ext uri="{FF2B5EF4-FFF2-40B4-BE49-F238E27FC236}">
                <a16:creationId xmlns:a16="http://schemas.microsoft.com/office/drawing/2014/main" id="{476CF0B3-9496-D045-9B84-3013FD3D3234}"/>
              </a:ext>
            </a:extLst>
          </p:cNvPr>
          <p:cNvSpPr>
            <a:spLocks noGrp="1"/>
          </p:cNvSpPr>
          <p:nvPr>
            <p:ph type="pic" sz="quarter" idx="10"/>
          </p:nvPr>
        </p:nvSpPr>
        <p:spPr bwMode="auto">
          <a:xfrm>
            <a:off x="1122412"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29" name="Freeform 28">
            <a:extLst>
              <a:ext uri="{FF2B5EF4-FFF2-40B4-BE49-F238E27FC236}">
                <a16:creationId xmlns:a16="http://schemas.microsoft.com/office/drawing/2014/main" id="{78AF89F4-1287-AE41-AB70-3526BD8AC52A}"/>
              </a:ext>
            </a:extLst>
          </p:cNvPr>
          <p:cNvSpPr>
            <a:spLocks noGrp="1"/>
          </p:cNvSpPr>
          <p:nvPr>
            <p:ph type="pic" sz="quarter" idx="11"/>
          </p:nvPr>
        </p:nvSpPr>
        <p:spPr bwMode="auto">
          <a:xfrm>
            <a:off x="4999339"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30" name="Freeform 29">
            <a:extLst>
              <a:ext uri="{FF2B5EF4-FFF2-40B4-BE49-F238E27FC236}">
                <a16:creationId xmlns:a16="http://schemas.microsoft.com/office/drawing/2014/main" id="{BA2F925C-D911-4145-8D09-3EB7839C93B2}"/>
              </a:ext>
            </a:extLst>
          </p:cNvPr>
          <p:cNvSpPr>
            <a:spLocks noGrp="1"/>
          </p:cNvSpPr>
          <p:nvPr>
            <p:ph type="pic" sz="quarter" idx="12"/>
          </p:nvPr>
        </p:nvSpPr>
        <p:spPr bwMode="auto">
          <a:xfrm>
            <a:off x="8876267"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31" name="Text Placeholder 7">
            <a:extLst>
              <a:ext uri="{FF2B5EF4-FFF2-40B4-BE49-F238E27FC236}">
                <a16:creationId xmlns:a16="http://schemas.microsoft.com/office/drawing/2014/main" id="{BB86CE64-B29B-BE40-926D-A040582E3AA8}"/>
              </a:ext>
            </a:extLst>
          </p:cNvPr>
          <p:cNvSpPr>
            <a:spLocks noGrp="1"/>
          </p:cNvSpPr>
          <p:nvPr>
            <p:ph type="body" sz="quarter" idx="13" hasCustomPrompt="1"/>
          </p:nvPr>
        </p:nvSpPr>
        <p:spPr>
          <a:xfrm>
            <a:off x="583750"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2" name="Text Placeholder 7">
            <a:extLst>
              <a:ext uri="{FF2B5EF4-FFF2-40B4-BE49-F238E27FC236}">
                <a16:creationId xmlns:a16="http://schemas.microsoft.com/office/drawing/2014/main" id="{2D214595-CF2F-B34C-9633-B7013D75788F}"/>
              </a:ext>
            </a:extLst>
          </p:cNvPr>
          <p:cNvSpPr>
            <a:spLocks noGrp="1"/>
          </p:cNvSpPr>
          <p:nvPr>
            <p:ph type="body" sz="quarter" idx="14" hasCustomPrompt="1"/>
          </p:nvPr>
        </p:nvSpPr>
        <p:spPr>
          <a:xfrm>
            <a:off x="4460677"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3" name="Text Placeholder 7">
            <a:extLst>
              <a:ext uri="{FF2B5EF4-FFF2-40B4-BE49-F238E27FC236}">
                <a16:creationId xmlns:a16="http://schemas.microsoft.com/office/drawing/2014/main" id="{7A9A987C-4A7C-E740-A22A-52E4E6265FC6}"/>
              </a:ext>
            </a:extLst>
          </p:cNvPr>
          <p:cNvSpPr>
            <a:spLocks noGrp="1"/>
          </p:cNvSpPr>
          <p:nvPr>
            <p:ph type="body" sz="quarter" idx="15" hasCustomPrompt="1"/>
          </p:nvPr>
        </p:nvSpPr>
        <p:spPr>
          <a:xfrm>
            <a:off x="8337604"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grpSp>
        <p:nvGrpSpPr>
          <p:cNvPr id="3" name="Group 2">
            <a:extLst>
              <a:ext uri="{FF2B5EF4-FFF2-40B4-BE49-F238E27FC236}">
                <a16:creationId xmlns:a16="http://schemas.microsoft.com/office/drawing/2014/main" id="{9EC65CA5-D329-1916-405A-5706EE7ADE88}"/>
              </a:ext>
            </a:extLst>
          </p:cNvPr>
          <p:cNvGrpSpPr/>
          <p:nvPr userDrawn="1"/>
        </p:nvGrpSpPr>
        <p:grpSpPr>
          <a:xfrm>
            <a:off x="10061333" y="6101613"/>
            <a:ext cx="1783531" cy="426186"/>
            <a:chOff x="676275" y="1096963"/>
            <a:chExt cx="5354638" cy="1279525"/>
          </a:xfrm>
        </p:grpSpPr>
        <p:sp>
          <p:nvSpPr>
            <p:cNvPr id="4" name="Freeform 1">
              <a:extLst>
                <a:ext uri="{FF2B5EF4-FFF2-40B4-BE49-F238E27FC236}">
                  <a16:creationId xmlns:a16="http://schemas.microsoft.com/office/drawing/2014/main" id="{B265E9A2-E30A-27CC-2104-437CD6DFA9D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 name="Freeform 2">
              <a:extLst>
                <a:ext uri="{FF2B5EF4-FFF2-40B4-BE49-F238E27FC236}">
                  <a16:creationId xmlns:a16="http://schemas.microsoft.com/office/drawing/2014/main" id="{FE6F0C09-35F7-35C2-F44F-0F36D02BC0EE}"/>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700337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a:t>This is a breaker page, it can be used to split topics</a:t>
            </a:r>
          </a:p>
        </p:txBody>
      </p:sp>
      <p:grpSp>
        <p:nvGrpSpPr>
          <p:cNvPr id="11" name="Group 10">
            <a:extLst>
              <a:ext uri="{FF2B5EF4-FFF2-40B4-BE49-F238E27FC236}">
                <a16:creationId xmlns:a16="http://schemas.microsoft.com/office/drawing/2014/main" id="{3828F324-3C1C-BC4C-99C0-268B62C4210C}"/>
              </a:ext>
            </a:extLst>
          </p:cNvPr>
          <p:cNvGrpSpPr/>
          <p:nvPr/>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D0A15D9C-51F1-1449-AC10-D78E55B441C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3ED01779-C7E5-4241-A82E-60E0762E3F5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 name="Group 1">
            <a:extLst>
              <a:ext uri="{FF2B5EF4-FFF2-40B4-BE49-F238E27FC236}">
                <a16:creationId xmlns:a16="http://schemas.microsoft.com/office/drawing/2014/main" id="{4398BF99-58F9-F8B7-07C0-639F910F16A2}"/>
              </a:ext>
            </a:extLst>
          </p:cNvPr>
          <p:cNvGrpSpPr/>
          <p:nvPr userDrawn="1"/>
        </p:nvGrpSpPr>
        <p:grpSpPr>
          <a:xfrm>
            <a:off x="10061333" y="6101613"/>
            <a:ext cx="1783531" cy="426186"/>
            <a:chOff x="676275" y="1096963"/>
            <a:chExt cx="5354638" cy="1279525"/>
          </a:xfrm>
        </p:grpSpPr>
        <p:sp>
          <p:nvSpPr>
            <p:cNvPr id="3" name="Freeform 1">
              <a:extLst>
                <a:ext uri="{FF2B5EF4-FFF2-40B4-BE49-F238E27FC236}">
                  <a16:creationId xmlns:a16="http://schemas.microsoft.com/office/drawing/2014/main" id="{51DE5A98-7331-9917-B74D-CCFDA354F401}"/>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Freeform 2">
              <a:extLst>
                <a:ext uri="{FF2B5EF4-FFF2-40B4-BE49-F238E27FC236}">
                  <a16:creationId xmlns:a16="http://schemas.microsoft.com/office/drawing/2014/main" id="{C414B43C-DA52-1CBD-DAC4-6FE19A36799E}"/>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745768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Breaker page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a:solidFill>
                  <a:schemeClr val="accent2"/>
                </a:solidFill>
                <a:latin typeface="gatebase Medium" pitchFamily="2"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grpSp>
        <p:nvGrpSpPr>
          <p:cNvPr id="11" name="Group 10">
            <a:extLst>
              <a:ext uri="{FF2B5EF4-FFF2-40B4-BE49-F238E27FC236}">
                <a16:creationId xmlns:a16="http://schemas.microsoft.com/office/drawing/2014/main" id="{710F54C2-ECBD-DE4D-9390-A66AA7605BCA}"/>
              </a:ext>
            </a:extLst>
          </p:cNvPr>
          <p:cNvGrpSpPr/>
          <p:nvPr/>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FF60F3CE-15AB-0A4E-AC91-B34352FE31F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02E56180-A420-B347-9A90-77DD3C20975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 name="Group 3">
            <a:extLst>
              <a:ext uri="{FF2B5EF4-FFF2-40B4-BE49-F238E27FC236}">
                <a16:creationId xmlns:a16="http://schemas.microsoft.com/office/drawing/2014/main" id="{A8212365-5F2D-ADD3-811D-E55524070CDC}"/>
              </a:ext>
            </a:extLst>
          </p:cNvPr>
          <p:cNvGrpSpPr/>
          <p:nvPr userDrawn="1"/>
        </p:nvGrpSpPr>
        <p:grpSpPr>
          <a:xfrm>
            <a:off x="10061333" y="6101613"/>
            <a:ext cx="1783531" cy="426186"/>
            <a:chOff x="676275" y="1096963"/>
            <a:chExt cx="5354638" cy="1279525"/>
          </a:xfrm>
        </p:grpSpPr>
        <p:sp>
          <p:nvSpPr>
            <p:cNvPr id="5" name="Freeform 1">
              <a:extLst>
                <a:ext uri="{FF2B5EF4-FFF2-40B4-BE49-F238E27FC236}">
                  <a16:creationId xmlns:a16="http://schemas.microsoft.com/office/drawing/2014/main" id="{042107D0-7F50-730E-6C84-18FC6DE61B82}"/>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7C725C02-AD26-6286-BD5E-A18563375FA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43260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5B558A-B2EC-8C4D-A20D-E7B056A11B2F}"/>
              </a:ext>
            </a:extLst>
          </p:cNvPr>
          <p:cNvGrpSpPr/>
          <p:nvPr/>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3B8313DD-220F-1D41-B103-B25ADB7BC932}"/>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2">
              <a:extLst>
                <a:ext uri="{FF2B5EF4-FFF2-40B4-BE49-F238E27FC236}">
                  <a16:creationId xmlns:a16="http://schemas.microsoft.com/office/drawing/2014/main" id="{7D0A9652-236F-2042-8F7A-03DA4BC8D461}"/>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515762" y="1227052"/>
            <a:ext cx="9442450" cy="3703637"/>
          </a:xfrm>
        </p:spPr>
        <p:txBody>
          <a:bodyPr anchor="ctr">
            <a:normAutofit/>
          </a:bodyPr>
          <a:lstStyle>
            <a:lvl1pPr algn="ctr">
              <a:lnSpc>
                <a:spcPct val="120000"/>
              </a:lnSpc>
              <a:defRPr sz="4000" b="0" i="0" baseline="0">
                <a:solidFill>
                  <a:schemeClr val="tx2"/>
                </a:solidFill>
                <a:latin typeface="gatebase Medium" pitchFamily="2" charset="77"/>
                <a:cs typeface="gatebase Medium" pitchFamily="2"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515762" y="4930689"/>
            <a:ext cx="9442450" cy="881063"/>
          </a:xfrm>
        </p:spPr>
        <p:txBody>
          <a:bodyPr/>
          <a:lstStyle>
            <a:lvl1pPr marL="0" indent="0" algn="ctr">
              <a:buNone/>
              <a:defRPr sz="3200" b="0" i="0" baseline="0">
                <a:solidFill>
                  <a:schemeClr val="tx1"/>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grpSp>
        <p:nvGrpSpPr>
          <p:cNvPr id="2" name="Group 1">
            <a:extLst>
              <a:ext uri="{FF2B5EF4-FFF2-40B4-BE49-F238E27FC236}">
                <a16:creationId xmlns:a16="http://schemas.microsoft.com/office/drawing/2014/main" id="{3D8B65FE-F909-EEDF-B394-E50301D3652D}"/>
              </a:ext>
            </a:extLst>
          </p:cNvPr>
          <p:cNvGrpSpPr/>
          <p:nvPr userDrawn="1"/>
        </p:nvGrpSpPr>
        <p:grpSpPr>
          <a:xfrm>
            <a:off x="10061333" y="6101613"/>
            <a:ext cx="1783531" cy="426186"/>
            <a:chOff x="676275" y="1096963"/>
            <a:chExt cx="5354638" cy="1279525"/>
          </a:xfrm>
        </p:grpSpPr>
        <p:sp>
          <p:nvSpPr>
            <p:cNvPr id="3" name="Freeform 1">
              <a:extLst>
                <a:ext uri="{FF2B5EF4-FFF2-40B4-BE49-F238E27FC236}">
                  <a16:creationId xmlns:a16="http://schemas.microsoft.com/office/drawing/2014/main" id="{3D234190-8EAF-3AD7-01BB-40C0CC523FF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Freeform 2">
              <a:extLst>
                <a:ext uri="{FF2B5EF4-FFF2-40B4-BE49-F238E27FC236}">
                  <a16:creationId xmlns:a16="http://schemas.microsoft.com/office/drawing/2014/main" id="{B65740DA-392C-7DAA-9688-458D01FB369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8989360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822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ogo slide in whi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7D12A2A-007B-D44A-B137-59A068CC9C6C}"/>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D5AE6326-95DC-4D45-9AEC-242D36F32F4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8F75C11C-2A97-674A-8EF7-C2C2F71305FF}"/>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237542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6DD1D87-6895-8A47-9B82-9FCFA48523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
        <p:nvSpPr>
          <p:cNvPr id="5" name="Content Placeholder 2">
            <a:extLst>
              <a:ext uri="{FF2B5EF4-FFF2-40B4-BE49-F238E27FC236}">
                <a16:creationId xmlns:a16="http://schemas.microsoft.com/office/drawing/2014/main" id="{A170D1F0-4764-0B40-8590-E6A6C8DEC3AB}"/>
              </a:ext>
            </a:extLst>
          </p:cNvPr>
          <p:cNvSpPr>
            <a:spLocks noGrp="1"/>
          </p:cNvSpPr>
          <p:nvPr>
            <p:ph idx="1"/>
          </p:nvPr>
        </p:nvSpPr>
        <p:spPr>
          <a:xfrm>
            <a:off x="584199" y="1825625"/>
            <a:ext cx="11056257" cy="4351338"/>
          </a:xfrm>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93372E51-251B-2749-B475-FA4ED34962D8}"/>
              </a:ext>
            </a:extLst>
          </p:cNvPr>
          <p:cNvSpPr>
            <a:spLocks noGrp="1"/>
          </p:cNvSpPr>
          <p:nvPr>
            <p:ph type="title"/>
          </p:nvPr>
        </p:nvSpPr>
        <p:spPr>
          <a:xfrm>
            <a:off x="2342792" y="517206"/>
            <a:ext cx="9277068" cy="477054"/>
          </a:xfrm>
        </p:spPr>
        <p:txBody>
          <a:bodyPr anchor="t">
            <a:normAutofit/>
          </a:bodyPr>
          <a:lstStyle>
            <a:lvl1pPr>
              <a:defRPr sz="2500">
                <a:solidFill>
                  <a:srgbClr val="191919"/>
                </a:solidFill>
                <a:latin typeface="gatebase Medium" pitchFamily="2" charset="77"/>
              </a:defRPr>
            </a:lvl1pPr>
          </a:lstStyle>
          <a:p>
            <a:r>
              <a:rPr lang="en-US"/>
              <a:t>Click to edit Master title style</a:t>
            </a:r>
          </a:p>
        </p:txBody>
      </p:sp>
      <p:pic>
        <p:nvPicPr>
          <p:cNvPr id="2" name="Graphic 1">
            <a:extLst>
              <a:ext uri="{FF2B5EF4-FFF2-40B4-BE49-F238E27FC236}">
                <a16:creationId xmlns:a16="http://schemas.microsoft.com/office/drawing/2014/main" id="{1AD5EF9B-1EC7-5D05-AE6A-D6D1FEE383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Tree>
    <p:extLst>
      <p:ext uri="{BB962C8B-B14F-4D97-AF65-F5344CB8AC3E}">
        <p14:creationId xmlns:p14="http://schemas.microsoft.com/office/powerpoint/2010/main" val="1275229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Custom Layout - grey to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92EDE5-E099-C544-85F8-D5996D4BCC51}"/>
              </a:ext>
            </a:extLst>
          </p:cNvPr>
          <p:cNvSpPr/>
          <p:nvPr userDrawn="1"/>
        </p:nvSpPr>
        <p:spPr>
          <a:xfrm flipV="1">
            <a:off x="0" y="-3"/>
            <a:ext cx="12192000" cy="33317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F6DD1D87-6895-8A47-9B82-9FCFA48523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140" y="548397"/>
            <a:ext cx="1693732" cy="361584"/>
          </a:xfrm>
          <a:prstGeom prst="rect">
            <a:avLst/>
          </a:prstGeom>
        </p:spPr>
      </p:pic>
      <p:sp>
        <p:nvSpPr>
          <p:cNvPr id="7" name="Title 1">
            <a:extLst>
              <a:ext uri="{FF2B5EF4-FFF2-40B4-BE49-F238E27FC236}">
                <a16:creationId xmlns:a16="http://schemas.microsoft.com/office/drawing/2014/main" id="{93372E51-251B-2749-B475-FA4ED34962D8}"/>
              </a:ext>
            </a:extLst>
          </p:cNvPr>
          <p:cNvSpPr>
            <a:spLocks noGrp="1"/>
          </p:cNvSpPr>
          <p:nvPr>
            <p:ph type="title"/>
          </p:nvPr>
        </p:nvSpPr>
        <p:spPr>
          <a:xfrm>
            <a:off x="2342792" y="517206"/>
            <a:ext cx="9277068" cy="477054"/>
          </a:xfrm>
        </p:spPr>
        <p:txBody>
          <a:bodyPr anchor="t">
            <a:normAutofit/>
          </a:bodyPr>
          <a:lstStyle>
            <a:lvl1pPr>
              <a:defRPr sz="2500">
                <a:solidFill>
                  <a:srgbClr val="191919"/>
                </a:solidFill>
                <a:latin typeface="gatebase Medium" pitchFamily="2" charset="77"/>
              </a:defRPr>
            </a:lvl1pPr>
          </a:lstStyle>
          <a:p>
            <a:endParaRPr lang="en-US"/>
          </a:p>
        </p:txBody>
      </p:sp>
      <p:pic>
        <p:nvPicPr>
          <p:cNvPr id="2" name="Picture 1">
            <a:extLst>
              <a:ext uri="{FF2B5EF4-FFF2-40B4-BE49-F238E27FC236}">
                <a16:creationId xmlns:a16="http://schemas.microsoft.com/office/drawing/2014/main" id="{4B41AC50-F6EE-4F42-B2BE-0C628C147EA7}"/>
              </a:ext>
            </a:extLst>
          </p:cNvPr>
          <p:cNvPicPr>
            <a:picLocks noChangeAspect="1"/>
          </p:cNvPicPr>
          <p:nvPr userDrawn="1"/>
        </p:nvPicPr>
        <p:blipFill>
          <a:blip r:embed="rId4"/>
          <a:stretch>
            <a:fillRect/>
          </a:stretch>
        </p:blipFill>
        <p:spPr>
          <a:xfrm>
            <a:off x="16327" y="2543340"/>
            <a:ext cx="12191999" cy="1771320"/>
          </a:xfrm>
          <a:prstGeom prst="rect">
            <a:avLst/>
          </a:prstGeom>
        </p:spPr>
      </p:pic>
      <p:sp>
        <p:nvSpPr>
          <p:cNvPr id="10" name="Content Placeholder 2">
            <a:extLst>
              <a:ext uri="{FF2B5EF4-FFF2-40B4-BE49-F238E27FC236}">
                <a16:creationId xmlns:a16="http://schemas.microsoft.com/office/drawing/2014/main" id="{FF204C74-5480-9F4D-A61C-07BE8ACB2BFE}"/>
              </a:ext>
            </a:extLst>
          </p:cNvPr>
          <p:cNvSpPr>
            <a:spLocks noGrp="1"/>
          </p:cNvSpPr>
          <p:nvPr>
            <p:ph idx="1"/>
          </p:nvPr>
        </p:nvSpPr>
        <p:spPr>
          <a:xfrm>
            <a:off x="584199" y="1253331"/>
            <a:ext cx="11056257" cy="2595656"/>
          </a:xfrm>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0414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15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9972B4-6962-164C-ABD2-FEEDD79CFEB2}"/>
              </a:ext>
            </a:extLst>
          </p:cNvPr>
          <p:cNvGrpSpPr/>
          <p:nvPr userDrawn="1"/>
        </p:nvGrpSpPr>
        <p:grpSpPr>
          <a:xfrm>
            <a:off x="10061333" y="6101613"/>
            <a:ext cx="1783531" cy="426186"/>
            <a:chOff x="676275" y="1096963"/>
            <a:chExt cx="5354638" cy="1279525"/>
          </a:xfrm>
        </p:grpSpPr>
        <p:sp>
          <p:nvSpPr>
            <p:cNvPr id="15" name="Freeform 1">
              <a:extLst>
                <a:ext uri="{FF2B5EF4-FFF2-40B4-BE49-F238E27FC236}">
                  <a16:creationId xmlns:a16="http://schemas.microsoft.com/office/drawing/2014/main" id="{6957F26E-7714-074F-BAE6-962049A8FAD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
              <a:extLst>
                <a:ext uri="{FF2B5EF4-FFF2-40B4-BE49-F238E27FC236}">
                  <a16:creationId xmlns:a16="http://schemas.microsoft.com/office/drawing/2014/main" id="{27699352-24C0-0543-AFEC-4736A058947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title"/>
          </p:nvPr>
        </p:nvSpPr>
        <p:spPr/>
        <p:txBody>
          <a:bodyPr/>
          <a:lstStyle>
            <a:lvl1pPr>
              <a:defRPr>
                <a:solidFill>
                  <a:schemeClr val="accent2"/>
                </a:solidFill>
                <a:latin typeface="gatebase Medium" pitchFamily="2" charset="77"/>
              </a:defRPr>
            </a:lvl1p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300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and spac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2262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on 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199" y="1825625"/>
            <a:ext cx="6282765"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27" name="Freeform 26">
            <a:extLst>
              <a:ext uri="{FF2B5EF4-FFF2-40B4-BE49-F238E27FC236}">
                <a16:creationId xmlns:a16="http://schemas.microsoft.com/office/drawing/2014/main" id="{CC5FE7D6-0FBE-0E44-B05C-BE4982AF248C}"/>
              </a:ext>
            </a:extLst>
          </p:cNvPr>
          <p:cNvSpPr>
            <a:spLocks noGrp="1"/>
          </p:cNvSpPr>
          <p:nvPr>
            <p:ph type="pic" sz="quarter" idx="10"/>
          </p:nvPr>
        </p:nvSpPr>
        <p:spPr bwMode="auto">
          <a:xfrm>
            <a:off x="8004511" y="1361904"/>
            <a:ext cx="2868931" cy="3811464"/>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Tree>
    <p:extLst>
      <p:ext uri="{BB962C8B-B14F-4D97-AF65-F5344CB8AC3E}">
        <p14:creationId xmlns:p14="http://schemas.microsoft.com/office/powerpoint/2010/main" val="2329295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large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200" y="1825625"/>
            <a:ext cx="6210300" cy="4351338"/>
          </a:xfrm>
        </p:spPr>
        <p:txBody>
          <a:bodyPr/>
          <a:lstStyle/>
          <a:p>
            <a:pPr lvl="0"/>
            <a:r>
              <a:rPr lang="en-GB"/>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a:xfrm>
            <a:off x="584200" y="365125"/>
            <a:ext cx="6210300" cy="1325563"/>
          </a:xfrm>
        </p:spPr>
        <p:txBody>
          <a:bodyPr/>
          <a:lstStyle/>
          <a:p>
            <a:r>
              <a:rPr lang="en-GB"/>
              <a:t>Click to edit Master title</a:t>
            </a:r>
            <a:endParaRPr lang="en-US"/>
          </a:p>
        </p:txBody>
      </p:sp>
      <p:sp>
        <p:nvSpPr>
          <p:cNvPr id="16" name="Freeform 15">
            <a:extLst>
              <a:ext uri="{FF2B5EF4-FFF2-40B4-BE49-F238E27FC236}">
                <a16:creationId xmlns:a16="http://schemas.microsoft.com/office/drawing/2014/main" id="{030DD0B5-7F5A-6E41-9195-D528F18E2D78}"/>
              </a:ext>
            </a:extLst>
          </p:cNvPr>
          <p:cNvSpPr>
            <a:spLocks noGrp="1"/>
          </p:cNvSpPr>
          <p:nvPr>
            <p:ph type="pic" sz="quarter" idx="17"/>
          </p:nvPr>
        </p:nvSpPr>
        <p:spPr bwMode="auto">
          <a:xfrm>
            <a:off x="6721195" y="0"/>
            <a:ext cx="5470805" cy="685800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chemeClr val="bg1">
              <a:lumMod val="9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oAutofit/>
          </a:bodyPr>
          <a:lstStyle>
            <a:lvl1pPr marL="0" marR="0" indent="0" algn="l" defTabSz="914400" rtl="0" eaLnBrk="1" fontAlgn="base" latinLnBrk="0" hangingPunct="1">
              <a:lnSpc>
                <a:spcPct val="100000"/>
              </a:lnSpc>
              <a:spcBef>
                <a:spcPts val="1000"/>
              </a:spcBef>
              <a:spcAft>
                <a:spcPts val="300"/>
              </a:spcAft>
              <a:buClr>
                <a:srgbClr val="CC0000"/>
              </a:buClr>
              <a:buSzPct val="100000"/>
              <a:buFont typeface="Arial"/>
              <a:buNone/>
              <a:tabLst/>
              <a:defRPr>
                <a:highlight>
                  <a:srgbClr val="FFFF00"/>
                </a:highlight>
              </a:defRPr>
            </a:lvl1pPr>
          </a:lstStyle>
          <a:p>
            <a:pPr marL="0" marR="0" lvl="0" indent="0" algn="l" defTabSz="914400" rtl="0" eaLnBrk="1" fontAlgn="base" latinLnBrk="0" hangingPunct="1">
              <a:lnSpc>
                <a:spcPct val="100000"/>
              </a:lnSpc>
              <a:spcBef>
                <a:spcPts val="1000"/>
              </a:spcBef>
              <a:spcAft>
                <a:spcPts val="300"/>
              </a:spcAft>
              <a:buClr>
                <a:srgbClr val="CC0000"/>
              </a:buClr>
              <a:buSzPct val="100000"/>
              <a:buFont typeface="Arial"/>
              <a:buNone/>
              <a:tabLst/>
              <a:defRPr/>
            </a:pPr>
            <a:endParaRPr lang="en-US"/>
          </a:p>
        </p:txBody>
      </p:sp>
    </p:spTree>
    <p:extLst>
      <p:ext uri="{BB962C8B-B14F-4D97-AF65-F5344CB8AC3E}">
        <p14:creationId xmlns:p14="http://schemas.microsoft.com/office/powerpoint/2010/main" val="374927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2" name="Picture Placeholder 11">
            <a:extLst>
              <a:ext uri="{FF2B5EF4-FFF2-40B4-BE49-F238E27FC236}">
                <a16:creationId xmlns:a16="http://schemas.microsoft.com/office/drawing/2014/main" id="{C5F3B090-2211-5A4C-AC0F-8A940E3DA75D}"/>
              </a:ext>
            </a:extLst>
          </p:cNvPr>
          <p:cNvSpPr>
            <a:spLocks noGrp="1"/>
          </p:cNvSpPr>
          <p:nvPr>
            <p:ph type="pic" sz="quarter" idx="10"/>
          </p:nvPr>
        </p:nvSpPr>
        <p:spPr bwMode="auto">
          <a:xfrm>
            <a:off x="-6725" y="1844515"/>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1967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grpSp>
        <p:nvGrpSpPr>
          <p:cNvPr id="23" name="Group 22">
            <a:extLst>
              <a:ext uri="{FF2B5EF4-FFF2-40B4-BE49-F238E27FC236}">
                <a16:creationId xmlns:a16="http://schemas.microsoft.com/office/drawing/2014/main" id="{0167F532-F835-E744-95EA-375B8B7A1F79}"/>
              </a:ext>
            </a:extLst>
          </p:cNvPr>
          <p:cNvGrpSpPr/>
          <p:nvPr userDrawn="1"/>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 name="Text Placeholder 7">
            <a:extLst>
              <a:ext uri="{FF2B5EF4-FFF2-40B4-BE49-F238E27FC236}">
                <a16:creationId xmlns:a16="http://schemas.microsoft.com/office/drawing/2014/main" id="{85152927-0757-6443-A3BA-AB7A136C3F88}"/>
              </a:ext>
            </a:extLst>
          </p:cNvPr>
          <p:cNvSpPr>
            <a:spLocks noGrp="1"/>
          </p:cNvSpPr>
          <p:nvPr>
            <p:ph type="body" sz="quarter" idx="13" hasCustomPrompt="1"/>
          </p:nvPr>
        </p:nvSpPr>
        <p:spPr>
          <a:xfrm>
            <a:off x="394656"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8" name="Text Placeholder 7">
            <a:extLst>
              <a:ext uri="{FF2B5EF4-FFF2-40B4-BE49-F238E27FC236}">
                <a16:creationId xmlns:a16="http://schemas.microsoft.com/office/drawing/2014/main" id="{32113C95-47EB-844D-A98A-BB68168A9249}"/>
              </a:ext>
            </a:extLst>
          </p:cNvPr>
          <p:cNvSpPr>
            <a:spLocks noGrp="1"/>
          </p:cNvSpPr>
          <p:nvPr>
            <p:ph type="body" sz="quarter" idx="14" hasCustomPrompt="1"/>
          </p:nvPr>
        </p:nvSpPr>
        <p:spPr>
          <a:xfrm>
            <a:off x="3281292"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29" name="Text Placeholder 7">
            <a:extLst>
              <a:ext uri="{FF2B5EF4-FFF2-40B4-BE49-F238E27FC236}">
                <a16:creationId xmlns:a16="http://schemas.microsoft.com/office/drawing/2014/main" id="{F8707229-23A4-D644-9A58-E7D4AFBE254E}"/>
              </a:ext>
            </a:extLst>
          </p:cNvPr>
          <p:cNvSpPr>
            <a:spLocks noGrp="1"/>
          </p:cNvSpPr>
          <p:nvPr>
            <p:ph type="body" sz="quarter" idx="15" hasCustomPrompt="1"/>
          </p:nvPr>
        </p:nvSpPr>
        <p:spPr>
          <a:xfrm>
            <a:off x="6178154"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
        <p:nvSpPr>
          <p:cNvPr id="30" name="Text Placeholder 7">
            <a:extLst>
              <a:ext uri="{FF2B5EF4-FFF2-40B4-BE49-F238E27FC236}">
                <a16:creationId xmlns:a16="http://schemas.microsoft.com/office/drawing/2014/main" id="{FB70474B-3124-524D-A3D6-05F700E22EFF}"/>
              </a:ext>
            </a:extLst>
          </p:cNvPr>
          <p:cNvSpPr>
            <a:spLocks noGrp="1"/>
          </p:cNvSpPr>
          <p:nvPr>
            <p:ph type="body" sz="quarter" idx="16" hasCustomPrompt="1"/>
          </p:nvPr>
        </p:nvSpPr>
        <p:spPr>
          <a:xfrm>
            <a:off x="9069901"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a:latin typeface="gatebase Medium" pitchFamily="2" charset="77"/>
              </a:rPr>
              <a:t>Title</a:t>
            </a:r>
            <a:endParaRPr lang="en-US"/>
          </a:p>
        </p:txBody>
      </p:sp>
    </p:spTree>
    <p:extLst>
      <p:ext uri="{BB962C8B-B14F-4D97-AF65-F5344CB8AC3E}">
        <p14:creationId xmlns:p14="http://schemas.microsoft.com/office/powerpoint/2010/main" val="111523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584200" y="365125"/>
            <a:ext cx="100203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584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51" r:id="rId7"/>
    <p:sldLayoutId id="2147483749" r:id="rId8"/>
    <p:sldLayoutId id="2147483745" r:id="rId9"/>
    <p:sldLayoutId id="2147483753" r:id="rId10"/>
    <p:sldLayoutId id="2147483746" r:id="rId11"/>
    <p:sldLayoutId id="2147483747" r:id="rId12"/>
    <p:sldLayoutId id="2147483748" r:id="rId13"/>
    <p:sldLayoutId id="2147483752" r:id="rId14"/>
    <p:sldLayoutId id="2147483754" r:id="rId15"/>
  </p:sldLayoutIdLst>
  <p:txStyles>
    <p:title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584200" y="365125"/>
            <a:ext cx="100203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584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7093267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83" r:id="rId16"/>
    <p:sldLayoutId id="2147483784" r:id="rId17"/>
  </p:sldLayoutIdLst>
  <p:txStyles>
    <p:title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3C8_395EBDF.xml"/><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3C4_E7F5303B.xm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svg"/><Relationship Id="rId3" Type="http://schemas.openxmlformats.org/officeDocument/2006/relationships/tags" Target="../tags/tag3.xml"/><Relationship Id="rId7" Type="http://schemas.openxmlformats.org/officeDocument/2006/relationships/hyperlink" Target="https://www.linkedin.com/in/huxley-kendell" TargetMode="External"/><Relationship Id="rId12"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jpeg"/><Relationship Id="rId11" Type="http://schemas.openxmlformats.org/officeDocument/2006/relationships/image" Target="../media/image8.svg"/><Relationship Id="rId5" Type="http://schemas.openxmlformats.org/officeDocument/2006/relationships/slideLayout" Target="../slideLayouts/slideLayout32.xml"/><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image" Target="../media/image7.svg"/><Relationship Id="rId14" Type="http://schemas.openxmlformats.org/officeDocument/2006/relationships/image" Target="../media/image11.emf"/></Relationships>
</file>

<file path=ppt/slides/_rels/slide20.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30.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2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emf"/><Relationship Id="rId14" Type="http://schemas.openxmlformats.org/officeDocument/2006/relationships/image" Target="../media/image96.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svg"/><Relationship Id="rId3" Type="http://schemas.openxmlformats.org/officeDocument/2006/relationships/tags" Target="../tags/tag7.xml"/><Relationship Id="rId7" Type="http://schemas.openxmlformats.org/officeDocument/2006/relationships/hyperlink" Target="https://www.linkedin.com/in/davidongalpha/" TargetMode="External"/><Relationship Id="rId12" Type="http://schemas.openxmlformats.org/officeDocument/2006/relationships/image" Target="../media/image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2.jpg"/><Relationship Id="rId11" Type="http://schemas.openxmlformats.org/officeDocument/2006/relationships/image" Target="../media/image8.svg"/><Relationship Id="rId5" Type="http://schemas.openxmlformats.org/officeDocument/2006/relationships/slideLayout" Target="../slideLayouts/slideLayout32.xml"/><Relationship Id="rId10" Type="http://schemas.openxmlformats.org/officeDocument/2006/relationships/image" Target="../media/image1.png"/><Relationship Id="rId4" Type="http://schemas.openxmlformats.org/officeDocument/2006/relationships/tags" Target="../tags/tag8.xml"/><Relationship Id="rId9" Type="http://schemas.openxmlformats.org/officeDocument/2006/relationships/image" Target="../media/image7.svg"/><Relationship Id="rId14" Type="http://schemas.openxmlformats.org/officeDocument/2006/relationships/image" Target="../media/image11.emf"/></Relationships>
</file>

<file path=ppt/slides/_rels/slide30.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104.png"/><Relationship Id="rId3" Type="http://schemas.openxmlformats.org/officeDocument/2006/relationships/image" Target="../media/image98.png"/><Relationship Id="rId7" Type="http://schemas.openxmlformats.org/officeDocument/2006/relationships/image" Target="../media/image79.png"/><Relationship Id="rId12" Type="http://schemas.openxmlformats.org/officeDocument/2006/relationships/image" Target="../media/image103.sv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82.svg"/><Relationship Id="rId11" Type="http://schemas.openxmlformats.org/officeDocument/2006/relationships/image" Target="../media/image102.png"/><Relationship Id="rId5" Type="http://schemas.openxmlformats.org/officeDocument/2006/relationships/image" Target="../media/image81.png"/><Relationship Id="rId10" Type="http://schemas.openxmlformats.org/officeDocument/2006/relationships/image" Target="../media/image101.svg"/><Relationship Id="rId4" Type="http://schemas.openxmlformats.org/officeDocument/2006/relationships/image" Target="../media/image99.svg"/><Relationship Id="rId9" Type="http://schemas.openxmlformats.org/officeDocument/2006/relationships/image" Target="../media/image100.png"/><Relationship Id="rId14" Type="http://schemas.openxmlformats.org/officeDocument/2006/relationships/image" Target="../media/image105.svg"/></Relationships>
</file>

<file path=ppt/slides/_rels/slide31.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4.emf"/><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30.xml"/><Relationship Id="rId5" Type="http://schemas.openxmlformats.org/officeDocument/2006/relationships/image" Target="../media/image108.png"/><Relationship Id="rId4" Type="http://schemas.openxmlformats.org/officeDocument/2006/relationships/image" Target="../media/image110.emf"/></Relationships>
</file>

<file path=ppt/slides/_rels/slide3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1.png"/><Relationship Id="rId7" Type="http://schemas.openxmlformats.org/officeDocument/2006/relationships/image" Target="../media/image108.png"/><Relationship Id="rId12"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openxmlformats.org/officeDocument/2006/relationships/image" Target="../media/image121.emf"/><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image" Target="../media/image110.emf"/><Relationship Id="rId7"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4.emf"/></Relationships>
</file>

<file path=ppt/slides/_rels/slide42.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png"/><Relationship Id="rId7" Type="http://schemas.openxmlformats.org/officeDocument/2006/relationships/image" Target="../media/image129.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251_AEA73F5C.xml"/><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png"/><Relationship Id="rId18" Type="http://schemas.openxmlformats.org/officeDocument/2006/relationships/image" Target="../media/image30.png"/><Relationship Id="rId3" Type="http://schemas.microsoft.com/office/2018/10/relationships/comments" Target="../comments/modernComment_13FB_535B6278.xml"/><Relationship Id="rId21" Type="http://schemas.openxmlformats.org/officeDocument/2006/relationships/image" Target="../media/image33.png"/><Relationship Id="rId7" Type="http://schemas.openxmlformats.org/officeDocument/2006/relationships/image" Target="../media/image19.jpe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30.xml"/><Relationship Id="rId6" Type="http://schemas.openxmlformats.org/officeDocument/2006/relationships/image" Target="../media/image18.jpeg"/><Relationship Id="rId11" Type="http://schemas.openxmlformats.org/officeDocument/2006/relationships/image" Target="../media/image23.png"/><Relationship Id="rId24" Type="http://schemas.openxmlformats.org/officeDocument/2006/relationships/image" Target="../media/image36.jpe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emf"/><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423_898D3A6E.xml"/><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427_1CC7357A.xml"/><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AFBF8-E38A-F849-B579-10865917F290}"/>
              </a:ext>
            </a:extLst>
          </p:cNvPr>
          <p:cNvSpPr>
            <a:spLocks noGrp="1"/>
          </p:cNvSpPr>
          <p:nvPr>
            <p:ph type="ctrTitle"/>
          </p:nvPr>
        </p:nvSpPr>
        <p:spPr>
          <a:xfrm>
            <a:off x="1181100" y="1503363"/>
            <a:ext cx="9753600" cy="3249385"/>
          </a:xfrm>
        </p:spPr>
        <p:txBody>
          <a:bodyPr>
            <a:normAutofit/>
          </a:bodyPr>
          <a:lstStyle/>
          <a:p>
            <a:r>
              <a:rPr lang="en-US" dirty="0">
                <a:latin typeface="gatebase Medium"/>
              </a:rPr>
              <a:t>Redgate DevOps Discovery: Navigating the Database Landscape</a:t>
            </a:r>
            <a:endParaRPr lang="en-US" dirty="0"/>
          </a:p>
        </p:txBody>
      </p:sp>
    </p:spTree>
    <p:extLst>
      <p:ext uri="{BB962C8B-B14F-4D97-AF65-F5344CB8AC3E}">
        <p14:creationId xmlns:p14="http://schemas.microsoft.com/office/powerpoint/2010/main" val="135183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C102F5-BC8F-5D00-19A4-7DF545A81C51}"/>
              </a:ext>
            </a:extLst>
          </p:cNvPr>
          <p:cNvSpPr>
            <a:spLocks noGrp="1"/>
          </p:cNvSpPr>
          <p:nvPr>
            <p:ph type="title"/>
          </p:nvPr>
        </p:nvSpPr>
        <p:spPr/>
        <p:txBody>
          <a:bodyPr/>
          <a:lstStyle/>
          <a:p>
            <a:r>
              <a:rPr lang="en-GB"/>
              <a:t>Number of database platforms in use</a:t>
            </a:r>
          </a:p>
        </p:txBody>
      </p:sp>
      <p:pic>
        <p:nvPicPr>
          <p:cNvPr id="5" name="Picture 4">
            <a:extLst>
              <a:ext uri="{FF2B5EF4-FFF2-40B4-BE49-F238E27FC236}">
                <a16:creationId xmlns:a16="http://schemas.microsoft.com/office/drawing/2014/main" id="{20D2D63F-1594-A901-C841-8758F8955257}"/>
              </a:ext>
            </a:extLst>
          </p:cNvPr>
          <p:cNvPicPr>
            <a:picLocks noChangeAspect="1"/>
          </p:cNvPicPr>
          <p:nvPr/>
        </p:nvPicPr>
        <p:blipFill>
          <a:blip r:embed="rId3"/>
          <a:stretch>
            <a:fillRect/>
          </a:stretch>
        </p:blipFill>
        <p:spPr>
          <a:xfrm>
            <a:off x="1730986" y="1275382"/>
            <a:ext cx="8730028" cy="4917070"/>
          </a:xfrm>
          <a:prstGeom prst="rect">
            <a:avLst/>
          </a:prstGeom>
        </p:spPr>
      </p:pic>
    </p:spTree>
    <p:extLst>
      <p:ext uri="{BB962C8B-B14F-4D97-AF65-F5344CB8AC3E}">
        <p14:creationId xmlns:p14="http://schemas.microsoft.com/office/powerpoint/2010/main" val="249894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DFCCF7-F303-9D99-949A-30629ED5740E}"/>
              </a:ext>
            </a:extLst>
          </p:cNvPr>
          <p:cNvSpPr>
            <a:spLocks noGrp="1"/>
          </p:cNvSpPr>
          <p:nvPr>
            <p:ph type="title"/>
          </p:nvPr>
        </p:nvSpPr>
        <p:spPr/>
        <p:txBody>
          <a:bodyPr/>
          <a:lstStyle/>
          <a:p>
            <a:r>
              <a:rPr lang="en-GB"/>
              <a:t>Where are you working?</a:t>
            </a:r>
          </a:p>
        </p:txBody>
      </p:sp>
      <p:pic>
        <p:nvPicPr>
          <p:cNvPr id="5" name="Picture 4">
            <a:extLst>
              <a:ext uri="{FF2B5EF4-FFF2-40B4-BE49-F238E27FC236}">
                <a16:creationId xmlns:a16="http://schemas.microsoft.com/office/drawing/2014/main" id="{81EB8366-C87A-84CA-F6F3-80200A0C0EFE}"/>
              </a:ext>
            </a:extLst>
          </p:cNvPr>
          <p:cNvPicPr>
            <a:picLocks noChangeAspect="1"/>
          </p:cNvPicPr>
          <p:nvPr/>
        </p:nvPicPr>
        <p:blipFill>
          <a:blip r:embed="rId3"/>
          <a:stretch>
            <a:fillRect/>
          </a:stretch>
        </p:blipFill>
        <p:spPr>
          <a:xfrm>
            <a:off x="1457466" y="1130687"/>
            <a:ext cx="9277068" cy="5210107"/>
          </a:xfrm>
          <a:prstGeom prst="rect">
            <a:avLst/>
          </a:prstGeom>
        </p:spPr>
      </p:pic>
    </p:spTree>
    <p:extLst>
      <p:ext uri="{BB962C8B-B14F-4D97-AF65-F5344CB8AC3E}">
        <p14:creationId xmlns:p14="http://schemas.microsoft.com/office/powerpoint/2010/main" val="2822179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67059-0AE6-168B-D271-F4841DF8D41A}"/>
              </a:ext>
            </a:extLst>
          </p:cNvPr>
          <p:cNvSpPr>
            <a:spLocks noGrp="1"/>
          </p:cNvSpPr>
          <p:nvPr>
            <p:ph type="title"/>
          </p:nvPr>
        </p:nvSpPr>
        <p:spPr/>
        <p:txBody>
          <a:bodyPr/>
          <a:lstStyle/>
          <a:p>
            <a:r>
              <a:rPr lang="en-GB"/>
              <a:t>Using AI for the database</a:t>
            </a:r>
          </a:p>
        </p:txBody>
      </p:sp>
      <p:pic>
        <p:nvPicPr>
          <p:cNvPr id="7" name="Picture 6">
            <a:extLst>
              <a:ext uri="{FF2B5EF4-FFF2-40B4-BE49-F238E27FC236}">
                <a16:creationId xmlns:a16="http://schemas.microsoft.com/office/drawing/2014/main" id="{BEB2C84D-2C18-4533-FD85-2141C3F0BD6F}"/>
              </a:ext>
            </a:extLst>
          </p:cNvPr>
          <p:cNvPicPr>
            <a:picLocks noChangeAspect="1"/>
          </p:cNvPicPr>
          <p:nvPr/>
        </p:nvPicPr>
        <p:blipFill>
          <a:blip r:embed="rId3"/>
          <a:stretch>
            <a:fillRect/>
          </a:stretch>
        </p:blipFill>
        <p:spPr>
          <a:xfrm>
            <a:off x="1304827" y="1302055"/>
            <a:ext cx="9582345" cy="4474276"/>
          </a:xfrm>
          <a:prstGeom prst="rect">
            <a:avLst/>
          </a:prstGeom>
        </p:spPr>
      </p:pic>
    </p:spTree>
    <p:extLst>
      <p:ext uri="{BB962C8B-B14F-4D97-AF65-F5344CB8AC3E}">
        <p14:creationId xmlns:p14="http://schemas.microsoft.com/office/powerpoint/2010/main" val="3434869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AB680-8CAB-2507-C20F-5C5EC144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3C44C-3EC6-DC3E-265B-1E3C75AC6DC5}"/>
              </a:ext>
            </a:extLst>
          </p:cNvPr>
          <p:cNvSpPr>
            <a:spLocks noGrp="1"/>
          </p:cNvSpPr>
          <p:nvPr>
            <p:ph type="ctrTitle"/>
          </p:nvPr>
        </p:nvSpPr>
        <p:spPr>
          <a:xfrm>
            <a:off x="1181100" y="1771811"/>
            <a:ext cx="9753600" cy="2387600"/>
          </a:xfrm>
        </p:spPr>
        <p:txBody>
          <a:bodyPr/>
          <a:lstStyle/>
          <a:p>
            <a:r>
              <a:rPr lang="en-US"/>
              <a:t>So Why DevOps?</a:t>
            </a:r>
          </a:p>
        </p:txBody>
      </p:sp>
    </p:spTree>
    <p:extLst>
      <p:ext uri="{BB962C8B-B14F-4D97-AF65-F5344CB8AC3E}">
        <p14:creationId xmlns:p14="http://schemas.microsoft.com/office/powerpoint/2010/main" val="821809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53C15B-8DF6-573C-595A-0EE2616DC336}"/>
              </a:ext>
            </a:extLst>
          </p:cNvPr>
          <p:cNvSpPr>
            <a:spLocks noGrp="1"/>
          </p:cNvSpPr>
          <p:nvPr>
            <p:ph type="title"/>
          </p:nvPr>
        </p:nvSpPr>
        <p:spPr>
          <a:xfrm>
            <a:off x="2342791" y="517206"/>
            <a:ext cx="9686251" cy="477054"/>
          </a:xfrm>
        </p:spPr>
        <p:txBody>
          <a:bodyPr>
            <a:normAutofit fontScale="90000"/>
          </a:bodyPr>
          <a:lstStyle/>
          <a:p>
            <a:r>
              <a:rPr lang="en-GB"/>
              <a:t>Speed and efficiency are the main driver to implement database DevOps</a:t>
            </a:r>
          </a:p>
        </p:txBody>
      </p:sp>
      <p:graphicFrame>
        <p:nvGraphicFramePr>
          <p:cNvPr id="4" name="Chart 3">
            <a:extLst>
              <a:ext uri="{FF2B5EF4-FFF2-40B4-BE49-F238E27FC236}">
                <a16:creationId xmlns:a16="http://schemas.microsoft.com/office/drawing/2014/main" id="{79F776A7-6F00-5FA6-48A8-6E656D3FAF51}"/>
              </a:ext>
            </a:extLst>
          </p:cNvPr>
          <p:cNvGraphicFramePr>
            <a:graphicFrameLocks/>
          </p:cNvGraphicFramePr>
          <p:nvPr/>
        </p:nvGraphicFramePr>
        <p:xfrm>
          <a:off x="945243" y="1747910"/>
          <a:ext cx="10301514" cy="43165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Chart 1">
            <a:extLst>
              <a:ext uri="{FF2B5EF4-FFF2-40B4-BE49-F238E27FC236}">
                <a16:creationId xmlns:a16="http://schemas.microsoft.com/office/drawing/2014/main" id="{A327A4FC-4963-B51E-A5F3-3F0CFFC9CFF7}"/>
              </a:ext>
            </a:extLst>
          </p:cNvPr>
          <p:cNvGraphicFramePr/>
          <p:nvPr/>
        </p:nvGraphicFramePr>
        <p:xfrm>
          <a:off x="1152395" y="1504955"/>
          <a:ext cx="9686251" cy="455947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156895"/>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BBBFB-60FA-2B6F-98AC-DE790BD700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0BBC6-900C-1B9A-065B-68364F68637B}"/>
              </a:ext>
            </a:extLst>
          </p:cNvPr>
          <p:cNvSpPr>
            <a:spLocks noGrp="1"/>
          </p:cNvSpPr>
          <p:nvPr>
            <p:ph type="ctrTitle"/>
          </p:nvPr>
        </p:nvSpPr>
        <p:spPr>
          <a:xfrm>
            <a:off x="1181100" y="1771811"/>
            <a:ext cx="9753600" cy="2387600"/>
          </a:xfrm>
        </p:spPr>
        <p:txBody>
          <a:bodyPr/>
          <a:lstStyle/>
          <a:p>
            <a:r>
              <a:rPr lang="en-US"/>
              <a:t>So Why Redgate?</a:t>
            </a:r>
          </a:p>
        </p:txBody>
      </p:sp>
    </p:spTree>
    <p:extLst>
      <p:ext uri="{BB962C8B-B14F-4D97-AF65-F5344CB8AC3E}">
        <p14:creationId xmlns:p14="http://schemas.microsoft.com/office/powerpoint/2010/main" val="38101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E3F7E9-02FC-AE4C-89B1-E050B02ECD59}"/>
              </a:ext>
            </a:extLst>
          </p:cNvPr>
          <p:cNvSpPr txBox="1"/>
          <p:nvPr/>
        </p:nvSpPr>
        <p:spPr>
          <a:xfrm>
            <a:off x="2647518" y="389388"/>
            <a:ext cx="6896963" cy="646331"/>
          </a:xfrm>
          <a:prstGeom prst="rect">
            <a:avLst/>
          </a:prstGeom>
          <a:noFill/>
        </p:spPr>
        <p:txBody>
          <a:bodyPr wrap="square" rtlCol="0">
            <a:spAutoFit/>
          </a:bodyPr>
          <a:lstStyle/>
          <a:p>
            <a:pPr algn="ctr"/>
            <a:r>
              <a:rPr lang="en-US" sz="3600" b="0">
                <a:latin typeface="gatebase Medium" pitchFamily="2" charset="77"/>
                <a:ea typeface="Roboto" panose="02000000000000000000" pitchFamily="2" charset="0"/>
              </a:rPr>
              <a:t>End-to-end Database DevOps</a:t>
            </a:r>
            <a:endParaRPr lang="en-US" sz="3600" b="0">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30764339-C748-E0EA-359A-1DA30A9343F5}"/>
              </a:ext>
            </a:extLst>
          </p:cNvPr>
          <p:cNvPicPr>
            <a:picLocks noChangeAspect="1"/>
          </p:cNvPicPr>
          <p:nvPr/>
        </p:nvPicPr>
        <p:blipFill>
          <a:blip r:embed="rId4"/>
          <a:stretch>
            <a:fillRect/>
          </a:stretch>
        </p:blipFill>
        <p:spPr>
          <a:xfrm>
            <a:off x="2044723" y="1169160"/>
            <a:ext cx="8102553" cy="4519680"/>
          </a:xfrm>
          <a:prstGeom prst="rect">
            <a:avLst/>
          </a:prstGeom>
        </p:spPr>
      </p:pic>
    </p:spTree>
    <p:extLst>
      <p:ext uri="{BB962C8B-B14F-4D97-AF65-F5344CB8AC3E}">
        <p14:creationId xmlns:p14="http://schemas.microsoft.com/office/powerpoint/2010/main" val="389160556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AE5-D0DB-E84E-A3F3-6A516460E698}"/>
              </a:ext>
            </a:extLst>
          </p:cNvPr>
          <p:cNvSpPr>
            <a:spLocks noGrp="1"/>
          </p:cNvSpPr>
          <p:nvPr>
            <p:ph type="ctrTitle"/>
          </p:nvPr>
        </p:nvSpPr>
        <p:spPr>
          <a:xfrm>
            <a:off x="1181100" y="1771811"/>
            <a:ext cx="9753600" cy="2387600"/>
          </a:xfrm>
        </p:spPr>
        <p:txBody>
          <a:bodyPr/>
          <a:lstStyle/>
          <a:p>
            <a:r>
              <a:rPr lang="en-US"/>
              <a:t>Test Data Management</a:t>
            </a:r>
          </a:p>
        </p:txBody>
      </p:sp>
    </p:spTree>
    <p:extLst>
      <p:ext uri="{BB962C8B-B14F-4D97-AF65-F5344CB8AC3E}">
        <p14:creationId xmlns:p14="http://schemas.microsoft.com/office/powerpoint/2010/main" val="1468408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21402A0-C25E-C059-6A13-E29B89B01B2B}"/>
              </a:ext>
            </a:extLst>
          </p:cNvPr>
          <p:cNvSpPr>
            <a:spLocks noGrp="1"/>
          </p:cNvSpPr>
          <p:nvPr>
            <p:ph type="title"/>
          </p:nvPr>
        </p:nvSpPr>
        <p:spPr>
          <a:xfrm>
            <a:off x="2342792" y="517206"/>
            <a:ext cx="8195110" cy="477054"/>
          </a:xfrm>
        </p:spPr>
        <p:txBody>
          <a:bodyPr>
            <a:normAutofit/>
          </a:bodyPr>
          <a:lstStyle/>
          <a:p>
            <a:r>
              <a:rPr lang="en-US" sz="2400">
                <a:latin typeface="gatebase Medium"/>
              </a:rPr>
              <a:t>Key test data challenges organizations face</a:t>
            </a:r>
            <a:endParaRPr lang="en-US"/>
          </a:p>
        </p:txBody>
      </p:sp>
      <p:sp>
        <p:nvSpPr>
          <p:cNvPr id="5" name="TextBox 4">
            <a:extLst>
              <a:ext uri="{FF2B5EF4-FFF2-40B4-BE49-F238E27FC236}">
                <a16:creationId xmlns:a16="http://schemas.microsoft.com/office/drawing/2014/main" id="{999CF942-4E99-83CA-5253-533BAF77709E}"/>
              </a:ext>
            </a:extLst>
          </p:cNvPr>
          <p:cNvSpPr txBox="1"/>
          <p:nvPr/>
        </p:nvSpPr>
        <p:spPr>
          <a:xfrm>
            <a:off x="1857209" y="1291971"/>
            <a:ext cx="7203688" cy="400110"/>
          </a:xfrm>
          <a:prstGeom prst="rect">
            <a:avLst/>
          </a:prstGeom>
          <a:noFill/>
        </p:spPr>
        <p:txBody>
          <a:bodyPr wrap="square">
            <a:spAutoFit/>
          </a:bodyPr>
          <a:lstStyle/>
          <a:p>
            <a:r>
              <a:rPr lang="en-GB" sz="2000" b="0">
                <a:latin typeface="gatebase Medium" panose="00000500000000000000" pitchFamily="50" charset="0"/>
              </a:rPr>
              <a:t>Reduced efficiency</a:t>
            </a:r>
          </a:p>
        </p:txBody>
      </p:sp>
      <p:sp>
        <p:nvSpPr>
          <p:cNvPr id="6" name="TextBox 5">
            <a:extLst>
              <a:ext uri="{FF2B5EF4-FFF2-40B4-BE49-F238E27FC236}">
                <a16:creationId xmlns:a16="http://schemas.microsoft.com/office/drawing/2014/main" id="{667CBE0C-93E1-FF1A-502F-19EA202B3238}"/>
              </a:ext>
            </a:extLst>
          </p:cNvPr>
          <p:cNvSpPr txBox="1"/>
          <p:nvPr/>
        </p:nvSpPr>
        <p:spPr>
          <a:xfrm>
            <a:off x="1857209" y="3088173"/>
            <a:ext cx="7203688" cy="400110"/>
          </a:xfrm>
          <a:prstGeom prst="rect">
            <a:avLst/>
          </a:prstGeom>
          <a:noFill/>
        </p:spPr>
        <p:txBody>
          <a:bodyPr wrap="square">
            <a:spAutoFit/>
          </a:bodyPr>
          <a:lstStyle/>
          <a:p>
            <a:r>
              <a:rPr lang="en-GB" sz="2000" b="0">
                <a:latin typeface="gatebase Medium" panose="00000500000000000000" pitchFamily="50" charset="0"/>
              </a:rPr>
              <a:t>Low quality data causing release failures</a:t>
            </a:r>
          </a:p>
        </p:txBody>
      </p:sp>
      <p:sp>
        <p:nvSpPr>
          <p:cNvPr id="10" name="TextBox 9">
            <a:extLst>
              <a:ext uri="{FF2B5EF4-FFF2-40B4-BE49-F238E27FC236}">
                <a16:creationId xmlns:a16="http://schemas.microsoft.com/office/drawing/2014/main" id="{8E2CE370-8CC2-F546-0406-213D5883B132}"/>
              </a:ext>
            </a:extLst>
          </p:cNvPr>
          <p:cNvSpPr txBox="1"/>
          <p:nvPr/>
        </p:nvSpPr>
        <p:spPr>
          <a:xfrm>
            <a:off x="1857208" y="1701125"/>
            <a:ext cx="9344039" cy="830997"/>
          </a:xfrm>
          <a:prstGeom prst="rect">
            <a:avLst/>
          </a:prstGeom>
          <a:noFill/>
        </p:spPr>
        <p:txBody>
          <a:bodyPr wrap="square">
            <a:spAutoFit/>
          </a:bodyPr>
          <a:lstStyle/>
          <a:p>
            <a:pPr marL="285750" indent="-285750">
              <a:buFont typeface="Arial" panose="020B0604020202020204" pitchFamily="34" charset="0"/>
              <a:buChar char="•"/>
            </a:pPr>
            <a:r>
              <a:rPr lang="en-GB" sz="1600" b="0">
                <a:latin typeface="Roboto" panose="02000000000000000000" pitchFamily="2" charset="0"/>
              </a:rPr>
              <a:t>Limited automation and self-service capabilities leading to multiple ad hoc requests for data</a:t>
            </a:r>
            <a:r>
              <a:rPr lang="en-GB" sz="1600" b="0" baseline="30000">
                <a:solidFill>
                  <a:srgbClr val="373737"/>
                </a:solidFill>
                <a:latin typeface="Roboto"/>
                <a:ea typeface="Roboto"/>
                <a:cs typeface="Arial"/>
              </a:rPr>
              <a:t>1</a:t>
            </a:r>
            <a:endParaRPr lang="en-GB" sz="1600" b="0">
              <a:latin typeface="Roboto" panose="02000000000000000000" pitchFamily="2" charset="0"/>
            </a:endParaRPr>
          </a:p>
          <a:p>
            <a:pPr marL="285750" indent="-285750">
              <a:buFont typeface="Arial" panose="020B0604020202020204" pitchFamily="34" charset="0"/>
              <a:buChar char="•"/>
            </a:pPr>
            <a:r>
              <a:rPr lang="en-GB" sz="1600" b="0">
                <a:latin typeface="Roboto" panose="02000000000000000000" pitchFamily="2" charset="0"/>
              </a:rPr>
              <a:t>Shared development and test environments </a:t>
            </a:r>
          </a:p>
          <a:p>
            <a:pPr marL="285750" indent="-285750">
              <a:buFont typeface="Arial" panose="020B0604020202020204" pitchFamily="34" charset="0"/>
              <a:buChar char="•"/>
            </a:pPr>
            <a:r>
              <a:rPr lang="en-GB" sz="1600" b="0">
                <a:latin typeface="Roboto" panose="02000000000000000000" pitchFamily="2" charset="0"/>
              </a:rPr>
              <a:t>Time-consuming manual processes</a:t>
            </a:r>
            <a:r>
              <a:rPr lang="en-GB" sz="1600" b="0" baseline="30000">
                <a:solidFill>
                  <a:srgbClr val="373737"/>
                </a:solidFill>
                <a:latin typeface="Roboto"/>
                <a:ea typeface="Roboto"/>
                <a:cs typeface="Arial"/>
              </a:rPr>
              <a:t>3</a:t>
            </a:r>
          </a:p>
        </p:txBody>
      </p:sp>
      <p:sp>
        <p:nvSpPr>
          <p:cNvPr id="11" name="TextBox 10">
            <a:extLst>
              <a:ext uri="{FF2B5EF4-FFF2-40B4-BE49-F238E27FC236}">
                <a16:creationId xmlns:a16="http://schemas.microsoft.com/office/drawing/2014/main" id="{ED5D24D5-EBE9-256C-412C-A2292EDAB089}"/>
              </a:ext>
            </a:extLst>
          </p:cNvPr>
          <p:cNvSpPr txBox="1"/>
          <p:nvPr/>
        </p:nvSpPr>
        <p:spPr>
          <a:xfrm>
            <a:off x="1857209" y="4759614"/>
            <a:ext cx="7203688" cy="400110"/>
          </a:xfrm>
          <a:prstGeom prst="rect">
            <a:avLst/>
          </a:prstGeom>
          <a:noFill/>
        </p:spPr>
        <p:txBody>
          <a:bodyPr wrap="square">
            <a:spAutoFit/>
          </a:bodyPr>
          <a:lstStyle/>
          <a:p>
            <a:r>
              <a:rPr lang="en-GB" sz="2000" b="0">
                <a:latin typeface="gatebase Medium" panose="00000500000000000000" pitchFamily="50" charset="0"/>
              </a:rPr>
              <a:t>Poor scalability &amp; protection</a:t>
            </a:r>
          </a:p>
        </p:txBody>
      </p:sp>
      <p:sp>
        <p:nvSpPr>
          <p:cNvPr id="13" name="TextBox 12">
            <a:extLst>
              <a:ext uri="{FF2B5EF4-FFF2-40B4-BE49-F238E27FC236}">
                <a16:creationId xmlns:a16="http://schemas.microsoft.com/office/drawing/2014/main" id="{27A5FC43-5C73-61B4-6BE2-9BA5F6687642}"/>
              </a:ext>
            </a:extLst>
          </p:cNvPr>
          <p:cNvSpPr txBox="1"/>
          <p:nvPr/>
        </p:nvSpPr>
        <p:spPr>
          <a:xfrm>
            <a:off x="1857209" y="5159724"/>
            <a:ext cx="9344038" cy="830997"/>
          </a:xfrm>
          <a:prstGeom prst="rect">
            <a:avLst/>
          </a:prstGeom>
          <a:noFill/>
        </p:spPr>
        <p:txBody>
          <a:bodyPr wrap="square">
            <a:spAutoFit/>
          </a:bodyPr>
          <a:lstStyle/>
          <a:p>
            <a:pPr marL="285750" indent="-285750">
              <a:buFont typeface="Arial" panose="020B0604020202020204" pitchFamily="34" charset="0"/>
              <a:buChar char="•"/>
            </a:pPr>
            <a:r>
              <a:rPr lang="en-GB" sz="1600" b="0">
                <a:latin typeface="Roboto" panose="02000000000000000000" pitchFamily="2" charset="0"/>
              </a:rPr>
              <a:t>Insufficient control over data access and usage, increasing risk of data breaches</a:t>
            </a:r>
            <a:r>
              <a:rPr lang="en-GB" sz="1600" b="0" baseline="30000">
                <a:solidFill>
                  <a:srgbClr val="373737"/>
                </a:solidFill>
                <a:latin typeface="Roboto"/>
                <a:ea typeface="Roboto"/>
                <a:cs typeface="Arial"/>
              </a:rPr>
              <a:t>2  </a:t>
            </a:r>
            <a:endParaRPr lang="en-GB" sz="1600" b="0">
              <a:latin typeface="Roboto" panose="02000000000000000000" pitchFamily="2" charset="0"/>
            </a:endParaRPr>
          </a:p>
          <a:p>
            <a:pPr marL="285750" indent="-285750">
              <a:buFont typeface="Arial" panose="020B0604020202020204" pitchFamily="34" charset="0"/>
              <a:buChar char="•"/>
            </a:pPr>
            <a:r>
              <a:rPr lang="en-GB" sz="1600" b="0">
                <a:latin typeface="Roboto" panose="02000000000000000000" pitchFamily="2" charset="0"/>
              </a:rPr>
              <a:t>Uncertainty about data location</a:t>
            </a:r>
            <a:r>
              <a:rPr lang="en-GB" sz="1600" b="0" baseline="30000">
                <a:solidFill>
                  <a:srgbClr val="373737"/>
                </a:solidFill>
                <a:latin typeface="Roboto"/>
                <a:ea typeface="Roboto"/>
                <a:cs typeface="Arial"/>
              </a:rPr>
              <a:t>2 </a:t>
            </a:r>
            <a:endParaRPr lang="en-GB" sz="1600" b="0">
              <a:latin typeface="Roboto" panose="02000000000000000000" pitchFamily="2" charset="0"/>
            </a:endParaRPr>
          </a:p>
          <a:p>
            <a:pPr marL="285750" indent="-285750">
              <a:buFont typeface="Arial" panose="020B0604020202020204" pitchFamily="34" charset="0"/>
              <a:buChar char="•"/>
            </a:pPr>
            <a:r>
              <a:rPr lang="en-GB" sz="1600" b="0">
                <a:latin typeface="Roboto" panose="02000000000000000000" pitchFamily="2" charset="0"/>
              </a:rPr>
              <a:t>Risk of regulatory non-compliance leading to fines and reputational damage</a:t>
            </a:r>
            <a:r>
              <a:rPr lang="en-GB" sz="1600" b="0" baseline="30000">
                <a:solidFill>
                  <a:srgbClr val="373737"/>
                </a:solidFill>
                <a:latin typeface="Roboto"/>
                <a:ea typeface="Roboto"/>
                <a:cs typeface="Arial"/>
              </a:rPr>
              <a:t>1</a:t>
            </a:r>
            <a:endParaRPr lang="en-GB" sz="1600" b="0">
              <a:latin typeface="Roboto" panose="02000000000000000000" pitchFamily="2" charset="0"/>
            </a:endParaRPr>
          </a:p>
        </p:txBody>
      </p:sp>
      <p:sp>
        <p:nvSpPr>
          <p:cNvPr id="15" name="TextBox 14">
            <a:extLst>
              <a:ext uri="{FF2B5EF4-FFF2-40B4-BE49-F238E27FC236}">
                <a16:creationId xmlns:a16="http://schemas.microsoft.com/office/drawing/2014/main" id="{5FEF9973-265F-D18B-278B-493A7B19B375}"/>
              </a:ext>
            </a:extLst>
          </p:cNvPr>
          <p:cNvSpPr txBox="1"/>
          <p:nvPr/>
        </p:nvSpPr>
        <p:spPr>
          <a:xfrm>
            <a:off x="1857209" y="3489380"/>
            <a:ext cx="9344040" cy="584775"/>
          </a:xfrm>
          <a:prstGeom prst="rect">
            <a:avLst/>
          </a:prstGeom>
          <a:noFill/>
        </p:spPr>
        <p:txBody>
          <a:bodyPr wrap="square">
            <a:spAutoFit/>
          </a:bodyPr>
          <a:lstStyle/>
          <a:p>
            <a:pPr marL="285750" indent="-285750">
              <a:buFont typeface="Arial" panose="020B0604020202020204" pitchFamily="34" charset="0"/>
              <a:buChar char="•"/>
            </a:pPr>
            <a:r>
              <a:rPr lang="en-GB" sz="1600" b="0">
                <a:latin typeface="Roboto" panose="02000000000000000000" pitchFamily="2" charset="0"/>
              </a:rPr>
              <a:t>Outdated or unrepresentative data causing release failures in production</a:t>
            </a:r>
            <a:r>
              <a:rPr lang="en-GB" sz="1600" b="0" baseline="30000">
                <a:solidFill>
                  <a:srgbClr val="373737"/>
                </a:solidFill>
                <a:latin typeface="Roboto"/>
                <a:ea typeface="Roboto"/>
                <a:cs typeface="Arial"/>
              </a:rPr>
              <a:t>1</a:t>
            </a:r>
            <a:endParaRPr lang="en-GB" sz="1600" b="0">
              <a:latin typeface="Roboto" panose="02000000000000000000" pitchFamily="2" charset="0"/>
            </a:endParaRPr>
          </a:p>
          <a:p>
            <a:pPr marL="285750" indent="-285750">
              <a:buFont typeface="Arial" panose="020B0604020202020204" pitchFamily="34" charset="0"/>
              <a:buChar char="•"/>
            </a:pPr>
            <a:r>
              <a:rPr lang="en-GB" sz="1600" b="0">
                <a:latin typeface="Roboto" panose="02000000000000000000" pitchFamily="2" charset="0"/>
              </a:rPr>
              <a:t>Developer downtime due to extended waits for fresh data</a:t>
            </a:r>
            <a:r>
              <a:rPr lang="en-GB" sz="1600" b="0" baseline="30000">
                <a:solidFill>
                  <a:srgbClr val="373737"/>
                </a:solidFill>
                <a:latin typeface="Roboto"/>
                <a:ea typeface="Roboto"/>
                <a:cs typeface="Arial"/>
              </a:rPr>
              <a:t>1</a:t>
            </a:r>
            <a:endParaRPr lang="en-GB" sz="1600" b="0">
              <a:latin typeface="Roboto" panose="02000000000000000000" pitchFamily="2" charset="0"/>
            </a:endParaRPr>
          </a:p>
        </p:txBody>
      </p:sp>
      <p:cxnSp>
        <p:nvCxnSpPr>
          <p:cNvPr id="17" name="Straight Connector 16">
            <a:extLst>
              <a:ext uri="{FF2B5EF4-FFF2-40B4-BE49-F238E27FC236}">
                <a16:creationId xmlns:a16="http://schemas.microsoft.com/office/drawing/2014/main" id="{24F1C4E0-0F10-6D25-17AD-BB6C19043583}"/>
              </a:ext>
            </a:extLst>
          </p:cNvPr>
          <p:cNvCxnSpPr>
            <a:cxnSpLocks/>
          </p:cNvCxnSpPr>
          <p:nvPr/>
        </p:nvCxnSpPr>
        <p:spPr>
          <a:xfrm>
            <a:off x="647700" y="2747768"/>
            <a:ext cx="10896600" cy="0"/>
          </a:xfrm>
          <a:prstGeom prst="line">
            <a:avLst/>
          </a:prstGeom>
          <a:ln w="12700">
            <a:solidFill>
              <a:schemeClr val="tx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318AE2-0FCA-BD87-CD8E-C5014B1984B7}"/>
              </a:ext>
            </a:extLst>
          </p:cNvPr>
          <p:cNvCxnSpPr>
            <a:cxnSpLocks/>
          </p:cNvCxnSpPr>
          <p:nvPr/>
        </p:nvCxnSpPr>
        <p:spPr>
          <a:xfrm>
            <a:off x="647700" y="4419210"/>
            <a:ext cx="10896600" cy="0"/>
          </a:xfrm>
          <a:prstGeom prst="line">
            <a:avLst/>
          </a:prstGeom>
          <a:ln w="12700">
            <a:solidFill>
              <a:schemeClr val="tx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B7EB916-0DD8-0663-5EE4-3FF370973C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700" y="4830388"/>
            <a:ext cx="849086" cy="849086"/>
          </a:xfrm>
          <a:prstGeom prst="rect">
            <a:avLst/>
          </a:prstGeom>
        </p:spPr>
      </p:pic>
      <p:pic>
        <p:nvPicPr>
          <p:cNvPr id="24" name="Graphic 23">
            <a:extLst>
              <a:ext uri="{FF2B5EF4-FFF2-40B4-BE49-F238E27FC236}">
                <a16:creationId xmlns:a16="http://schemas.microsoft.com/office/drawing/2014/main" id="{9E03140C-3164-5FCB-A55B-7941915C62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7700" y="3158946"/>
            <a:ext cx="849086" cy="849086"/>
          </a:xfrm>
          <a:prstGeom prst="rect">
            <a:avLst/>
          </a:prstGeom>
        </p:spPr>
      </p:pic>
      <p:pic>
        <p:nvPicPr>
          <p:cNvPr id="26" name="Graphic 25">
            <a:extLst>
              <a:ext uri="{FF2B5EF4-FFF2-40B4-BE49-F238E27FC236}">
                <a16:creationId xmlns:a16="http://schemas.microsoft.com/office/drawing/2014/main" id="{DD6C2EA1-9B47-2C72-AD43-BE5EA166ED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700" y="1487504"/>
            <a:ext cx="849086" cy="849086"/>
          </a:xfrm>
          <a:prstGeom prst="rect">
            <a:avLst/>
          </a:prstGeom>
        </p:spPr>
      </p:pic>
      <p:sp>
        <p:nvSpPr>
          <p:cNvPr id="2" name="TextBox 1">
            <a:extLst>
              <a:ext uri="{FF2B5EF4-FFF2-40B4-BE49-F238E27FC236}">
                <a16:creationId xmlns:a16="http://schemas.microsoft.com/office/drawing/2014/main" id="{768B1056-236A-FFB9-35D3-80875A0EDDD3}"/>
              </a:ext>
            </a:extLst>
          </p:cNvPr>
          <p:cNvSpPr txBox="1"/>
          <p:nvPr/>
        </p:nvSpPr>
        <p:spPr>
          <a:xfrm>
            <a:off x="647700" y="6211773"/>
            <a:ext cx="5323366" cy="584775"/>
          </a:xfrm>
          <a:prstGeom prst="rect">
            <a:avLst/>
          </a:prstGeom>
          <a:noFill/>
        </p:spPr>
        <p:txBody>
          <a:bodyPr wrap="square">
            <a:spAutoFit/>
          </a:bodyPr>
          <a:lstStyle/>
          <a:p>
            <a:r>
              <a:rPr lang="en-GB" sz="800" b="0">
                <a:solidFill>
                  <a:srgbClr val="373737"/>
                </a:solidFill>
                <a:latin typeface="Roboto" panose="02000000000000000000" pitchFamily="2" charset="0"/>
                <a:ea typeface="Roboto" panose="02000000000000000000" pitchFamily="2" charset="0"/>
                <a:cs typeface="Roboto" panose="02000000000000000000" pitchFamily="2" charset="0"/>
              </a:rPr>
              <a:t>1. Gartner: </a:t>
            </a:r>
            <a:r>
              <a:rPr lang="en-GB" sz="800" b="0">
                <a:solidFill>
                  <a:srgbClr val="212121"/>
                </a:solidFill>
                <a:latin typeface="Roboto" panose="02000000000000000000" pitchFamily="2" charset="0"/>
                <a:ea typeface="Roboto" panose="02000000000000000000" pitchFamily="2" charset="0"/>
                <a:cs typeface="Roboto" panose="02000000000000000000" pitchFamily="2" charset="0"/>
              </a:rPr>
              <a:t>Elevating Test Data Management for DevOps, 2018</a:t>
            </a:r>
          </a:p>
          <a:p>
            <a:r>
              <a:rPr lang="en-GB" sz="800" b="0">
                <a:solidFill>
                  <a:srgbClr val="373737"/>
                </a:solidFill>
                <a:latin typeface="Roboto" panose="02000000000000000000" pitchFamily="2" charset="0"/>
                <a:ea typeface="Roboto" panose="02000000000000000000" pitchFamily="2" charset="0"/>
                <a:cs typeface="Roboto" panose="02000000000000000000" pitchFamily="2" charset="0"/>
              </a:rPr>
              <a:t>2</a:t>
            </a:r>
            <a:r>
              <a:rPr kumimoji="0" lang="en-GB" sz="8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Roboto" panose="02000000000000000000" pitchFamily="2" charset="0"/>
              </a:rPr>
              <a:t>. </a:t>
            </a:r>
            <a:r>
              <a:rPr lang="en-GB" sz="800" b="0">
                <a:solidFill>
                  <a:srgbClr val="373737"/>
                </a:solidFill>
                <a:latin typeface="Roboto" panose="02000000000000000000" pitchFamily="2" charset="0"/>
                <a:ea typeface="Roboto" panose="02000000000000000000" pitchFamily="2" charset="0"/>
                <a:cs typeface="Roboto" panose="02000000000000000000" pitchFamily="2" charset="0"/>
              </a:rPr>
              <a:t>Gartner: </a:t>
            </a:r>
            <a:r>
              <a:rPr lang="en-GB" sz="800" b="0" i="0" u="none" strike="noStrike" baseline="0">
                <a:solidFill>
                  <a:srgbClr val="212121"/>
                </a:solidFill>
                <a:latin typeface="Roboto" panose="02000000000000000000" pitchFamily="2" charset="0"/>
                <a:ea typeface="Roboto" panose="02000000000000000000" pitchFamily="2" charset="0"/>
                <a:cs typeface="Roboto" panose="02000000000000000000" pitchFamily="2" charset="0"/>
              </a:rPr>
              <a:t>3 Steps to Improve Test Data Management for Software Engineering, 2022</a:t>
            </a:r>
          </a:p>
          <a:p>
            <a:r>
              <a:rPr lang="en-GB" sz="800" b="0">
                <a:solidFill>
                  <a:srgbClr val="212121"/>
                </a:solidFill>
                <a:latin typeface="Roboto" panose="02000000000000000000" pitchFamily="2" charset="0"/>
                <a:ea typeface="Roboto" panose="02000000000000000000" pitchFamily="2" charset="0"/>
                <a:cs typeface="Roboto" panose="02000000000000000000" pitchFamily="2" charset="0"/>
              </a:rPr>
              <a:t>3. </a:t>
            </a:r>
            <a:r>
              <a:rPr lang="en-GB" sz="800" b="0">
                <a:solidFill>
                  <a:srgbClr val="373737"/>
                </a:solidFill>
                <a:latin typeface="Roboto" panose="02000000000000000000" pitchFamily="2" charset="0"/>
                <a:ea typeface="Roboto" panose="02000000000000000000" pitchFamily="2" charset="0"/>
                <a:cs typeface="Roboto" panose="02000000000000000000" pitchFamily="2" charset="0"/>
              </a:rPr>
              <a:t>Gartner: </a:t>
            </a:r>
            <a:r>
              <a:rPr lang="en-GB" sz="800" b="0">
                <a:solidFill>
                  <a:srgbClr val="212121"/>
                </a:solidFill>
                <a:latin typeface="Roboto" panose="02000000000000000000" pitchFamily="2" charset="0"/>
                <a:ea typeface="Roboto" panose="02000000000000000000" pitchFamily="2" charset="0"/>
                <a:cs typeface="Roboto" panose="02000000000000000000" pitchFamily="2" charset="0"/>
              </a:rPr>
              <a:t>DevOps Test Data Management, 2021</a:t>
            </a:r>
            <a:endParaRPr lang="en-GB" sz="800" b="0" i="0" u="none" strike="noStrike" baseline="0">
              <a:solidFill>
                <a:srgbClr val="212121"/>
              </a:solidFill>
              <a:latin typeface="Roboto" panose="02000000000000000000" pitchFamily="2" charset="0"/>
              <a:ea typeface="Roboto" panose="02000000000000000000" pitchFamily="2" charset="0"/>
              <a:cs typeface="Roboto" panose="02000000000000000000" pitchFamily="2" charset="0"/>
            </a:endParaRPr>
          </a:p>
          <a:p>
            <a:r>
              <a:rPr lang="en-GB" sz="800" b="0">
                <a:latin typeface="Roboto" panose="02000000000000000000" pitchFamily="2" charset="0"/>
                <a:ea typeface="Roboto" panose="02000000000000000000" pitchFamily="2" charset="0"/>
                <a:cs typeface="Roboto" panose="02000000000000000000" pitchFamily="2" charset="0"/>
              </a:rPr>
              <a:t>4. </a:t>
            </a:r>
            <a:r>
              <a:rPr lang="en-GB" sz="800" b="0">
                <a:solidFill>
                  <a:srgbClr val="212121"/>
                </a:solidFill>
                <a:latin typeface="Roboto" panose="02000000000000000000" pitchFamily="2" charset="0"/>
                <a:ea typeface="Roboto" panose="02000000000000000000" pitchFamily="2" charset="0"/>
                <a:cs typeface="Roboto" panose="02000000000000000000" pitchFamily="2" charset="0"/>
              </a:rPr>
              <a:t>Bloor: Test Data Management, 2021</a:t>
            </a:r>
          </a:p>
        </p:txBody>
      </p:sp>
    </p:spTree>
    <p:extLst>
      <p:ext uri="{BB962C8B-B14F-4D97-AF65-F5344CB8AC3E}">
        <p14:creationId xmlns:p14="http://schemas.microsoft.com/office/powerpoint/2010/main" val="139215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AB01970-FA12-CC4E-AD75-546B0EC5CF5D}"/>
              </a:ext>
            </a:extLst>
          </p:cNvPr>
          <p:cNvSpPr>
            <a:spLocks noGrp="1"/>
          </p:cNvSpPr>
          <p:nvPr>
            <p:ph type="title"/>
          </p:nvPr>
        </p:nvSpPr>
        <p:spPr>
          <a:xfrm>
            <a:off x="2342792" y="517206"/>
            <a:ext cx="6729646" cy="477054"/>
          </a:xfrm>
        </p:spPr>
        <p:txBody>
          <a:bodyPr>
            <a:normAutofit/>
          </a:bodyPr>
          <a:lstStyle/>
          <a:p>
            <a:r>
              <a:rPr lang="en-US" sz="2400"/>
              <a:t>Introducing Redgate Test Data Manager</a:t>
            </a:r>
            <a:endParaRPr lang="en-US"/>
          </a:p>
        </p:txBody>
      </p:sp>
      <p:sp>
        <p:nvSpPr>
          <p:cNvPr id="5" name="TextBox 4">
            <a:extLst>
              <a:ext uri="{FF2B5EF4-FFF2-40B4-BE49-F238E27FC236}">
                <a16:creationId xmlns:a16="http://schemas.microsoft.com/office/drawing/2014/main" id="{F58F3E22-F848-40DE-07AE-EC80C5F8BF21}"/>
              </a:ext>
            </a:extLst>
          </p:cNvPr>
          <p:cNvSpPr txBox="1"/>
          <p:nvPr/>
        </p:nvSpPr>
        <p:spPr>
          <a:xfrm>
            <a:off x="566082" y="3554210"/>
            <a:ext cx="10681037" cy="1990288"/>
          </a:xfrm>
          <a:prstGeom prst="rect">
            <a:avLst/>
          </a:prstGeom>
          <a:noFill/>
        </p:spPr>
        <p:txBody>
          <a:bodyPr wrap="square" lIns="91440" tIns="45720" rIns="91440" bIns="45720" anchor="ctr">
            <a:spAutoFit/>
          </a:bodyPr>
          <a:lstStyle/>
          <a:p>
            <a:pPr>
              <a:lnSpc>
                <a:spcPct val="200000"/>
              </a:lnSpc>
            </a:pPr>
            <a:r>
              <a:rPr lang="en-GB" sz="1600" b="0">
                <a:latin typeface="Roboto" panose="02000000000000000000" pitchFamily="2" charset="0"/>
                <a:cs typeface="Arial"/>
              </a:rPr>
              <a:t>Improve your release quality and reduce your risk, with the flexibility to fit your workflow.</a:t>
            </a:r>
          </a:p>
          <a:p>
            <a:pPr>
              <a:lnSpc>
                <a:spcPct val="200000"/>
              </a:lnSpc>
            </a:pPr>
            <a:br>
              <a:rPr lang="en-GB" sz="1600" b="0">
                <a:latin typeface="Roboto" panose="02000000000000000000" pitchFamily="2" charset="0"/>
                <a:cs typeface="Arial"/>
              </a:rPr>
            </a:br>
            <a:r>
              <a:rPr lang="en-GB" sz="1600" b="0">
                <a:latin typeface="Roboto" panose="02000000000000000000" pitchFamily="2" charset="0"/>
                <a:cs typeface="Arial"/>
              </a:rPr>
              <a:t>We’ve automated and simplified reliable test data delivery to ease compliance burdens and enable developers and testers to deliver high quality software efficiently.</a:t>
            </a:r>
          </a:p>
        </p:txBody>
      </p:sp>
      <p:sp>
        <p:nvSpPr>
          <p:cNvPr id="2" name="TextBox 1">
            <a:extLst>
              <a:ext uri="{FF2B5EF4-FFF2-40B4-BE49-F238E27FC236}">
                <a16:creationId xmlns:a16="http://schemas.microsoft.com/office/drawing/2014/main" id="{91DC0B6B-2494-ACDB-EE13-8AB561812962}"/>
              </a:ext>
            </a:extLst>
          </p:cNvPr>
          <p:cNvSpPr txBox="1"/>
          <p:nvPr/>
        </p:nvSpPr>
        <p:spPr>
          <a:xfrm>
            <a:off x="566083" y="1795144"/>
            <a:ext cx="6986273" cy="1077218"/>
          </a:xfrm>
          <a:prstGeom prst="rect">
            <a:avLst/>
          </a:prstGeom>
          <a:noFill/>
        </p:spPr>
        <p:txBody>
          <a:bodyPr wrap="square">
            <a:spAutoFit/>
          </a:bodyPr>
          <a:lstStyle/>
          <a:p>
            <a:r>
              <a:rPr lang="en-GB" sz="3200" b="0">
                <a:effectLst/>
                <a:latin typeface="gatebase Medium" panose="00000500000000000000" pitchFamily="50" charset="0"/>
                <a:ea typeface="Roboto" panose="02000000000000000000" pitchFamily="2" charset="0"/>
              </a:rPr>
              <a:t>Enable test data management, </a:t>
            </a:r>
            <a:br>
              <a:rPr lang="en-GB" sz="3200" b="0">
                <a:effectLst/>
                <a:latin typeface="gatebase Medium" panose="00000500000000000000" pitchFamily="50" charset="0"/>
                <a:ea typeface="Roboto" panose="02000000000000000000" pitchFamily="2" charset="0"/>
              </a:rPr>
            </a:br>
            <a:r>
              <a:rPr lang="en-GB" sz="3200" b="0">
                <a:latin typeface="gatebase Medium" panose="00000500000000000000" pitchFamily="50" charset="0"/>
                <a:ea typeface="Roboto" panose="02000000000000000000" pitchFamily="2" charset="0"/>
              </a:rPr>
              <a:t>transform</a:t>
            </a:r>
            <a:r>
              <a:rPr lang="en-GB" sz="3200" b="0">
                <a:effectLst/>
                <a:latin typeface="gatebase Medium" panose="00000500000000000000" pitchFamily="50" charset="0"/>
                <a:ea typeface="Roboto" panose="02000000000000000000" pitchFamily="2" charset="0"/>
              </a:rPr>
              <a:t> software delivery.</a:t>
            </a:r>
            <a:endParaRPr lang="en-GB" sz="3200" b="0">
              <a:effectLst/>
              <a:latin typeface="gatebase Medium" panose="00000500000000000000" pitchFamily="50"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A53A9DB4-BE80-B506-4A99-1C7ACFB55E55}"/>
              </a:ext>
            </a:extLst>
          </p:cNvPr>
          <p:cNvPicPr>
            <a:picLocks noChangeAspect="1"/>
          </p:cNvPicPr>
          <p:nvPr/>
        </p:nvPicPr>
        <p:blipFill>
          <a:blip r:embed="rId3"/>
          <a:stretch>
            <a:fillRect/>
          </a:stretch>
        </p:blipFill>
        <p:spPr>
          <a:xfrm>
            <a:off x="9510588" y="196035"/>
            <a:ext cx="2217042" cy="1117467"/>
          </a:xfrm>
          <a:prstGeom prst="rect">
            <a:avLst/>
          </a:prstGeom>
        </p:spPr>
      </p:pic>
    </p:spTree>
    <p:extLst>
      <p:ext uri="{BB962C8B-B14F-4D97-AF65-F5344CB8AC3E}">
        <p14:creationId xmlns:p14="http://schemas.microsoft.com/office/powerpoint/2010/main" val="268344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AD4A93F-669E-C658-A54B-3A6716C9562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51594" y="0"/>
            <a:ext cx="6858000" cy="6858000"/>
          </a:xfrm>
          <a:prstGeom prst="rect">
            <a:avLst/>
          </a:prstGeom>
        </p:spPr>
      </p:pic>
      <p:sp>
        <p:nvSpPr>
          <p:cNvPr id="5" name="Graphic 3">
            <a:extLst>
              <a:ext uri="{FF2B5EF4-FFF2-40B4-BE49-F238E27FC236}">
                <a16:creationId xmlns:a16="http://schemas.microsoft.com/office/drawing/2014/main" id="{AC20A083-C70E-48D4-AFE9-7F94D4114564}"/>
              </a:ext>
            </a:extLst>
          </p:cNvPr>
          <p:cNvSpPr>
            <a:spLocks noGrp="1" noSelect="1" noRot="1" noMove="1" noResize="1" noEditPoints="1" noAdjustHandles="1" noChangeArrowheads="1" noChangeShapeType="1" noTextEdit="1"/>
          </p:cNvSpPr>
          <p:nvPr>
            <p:custDataLst>
              <p:tags r:id="rId1"/>
            </p:custDataLst>
          </p:nvPr>
        </p:nvSpPr>
        <p:spPr>
          <a:xfrm>
            <a:off x="0" y="0"/>
            <a:ext cx="8484234" cy="6858000"/>
          </a:xfrm>
          <a:custGeom>
            <a:avLst/>
            <a:gdLst>
              <a:gd name="connsiteX0" fmla="*/ 8006081 w 8484234"/>
              <a:gd name="connsiteY0" fmla="*/ 0 h 6858000"/>
              <a:gd name="connsiteX1" fmla="*/ 0 w 8484234"/>
              <a:gd name="connsiteY1" fmla="*/ 0 h 6858000"/>
              <a:gd name="connsiteX2" fmla="*/ 0 w 8484234"/>
              <a:gd name="connsiteY2" fmla="*/ 6858000 h 6858000"/>
              <a:gd name="connsiteX3" fmla="*/ 8484235 w 8484234"/>
              <a:gd name="connsiteY3" fmla="*/ 6858000 h 6858000"/>
              <a:gd name="connsiteX4" fmla="*/ 5884545 w 8484234"/>
              <a:gd name="connsiteY4" fmla="*/ 2052320 h 6858000"/>
              <a:gd name="connsiteX5" fmla="*/ 8006081 w 84842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234" h="6858000">
                <a:moveTo>
                  <a:pt x="8006081" y="0"/>
                </a:moveTo>
                <a:lnTo>
                  <a:pt x="0" y="0"/>
                </a:lnTo>
                <a:lnTo>
                  <a:pt x="0" y="6858000"/>
                </a:lnTo>
                <a:lnTo>
                  <a:pt x="8484235" y="6858000"/>
                </a:lnTo>
                <a:lnTo>
                  <a:pt x="5884545" y="2052320"/>
                </a:lnTo>
                <a:cubicBezTo>
                  <a:pt x="6195695" y="1414145"/>
                  <a:pt x="6970395" y="675005"/>
                  <a:pt x="8006081" y="0"/>
                </a:cubicBezTo>
                <a:close/>
              </a:path>
            </a:pathLst>
          </a:custGeom>
          <a:solidFill>
            <a:srgbClr val="FFFFFF"/>
          </a:solidFill>
          <a:ln w="6345" cap="flat">
            <a:noFill/>
            <a:prstDash val="solid"/>
            <a:miter/>
          </a:ln>
        </p:spPr>
        <p:txBody>
          <a:bodyPr rtlCol="0" anchor="ctr"/>
          <a:lstStyle/>
          <a:p>
            <a:endParaRPr lang="en-GB"/>
          </a:p>
        </p:txBody>
      </p:sp>
      <p:sp>
        <p:nvSpPr>
          <p:cNvPr id="4" name="TextBox 3">
            <a:extLst>
              <a:ext uri="{FF2B5EF4-FFF2-40B4-BE49-F238E27FC236}">
                <a16:creationId xmlns:a16="http://schemas.microsoft.com/office/drawing/2014/main" id="{D1A082F0-2B6B-454C-BDE3-8DC68FCB0408}"/>
              </a:ext>
            </a:extLst>
          </p:cNvPr>
          <p:cNvSpPr txBox="1"/>
          <p:nvPr/>
        </p:nvSpPr>
        <p:spPr>
          <a:xfrm>
            <a:off x="422406" y="1647885"/>
            <a:ext cx="6194152" cy="1015663"/>
          </a:xfrm>
          <a:prstGeom prst="rect">
            <a:avLst/>
          </a:prstGeom>
          <a:noFill/>
        </p:spPr>
        <p:txBody>
          <a:bodyPr wrap="square" rtlCol="0">
            <a:spAutoFit/>
          </a:bodyPr>
          <a:lstStyle/>
          <a:p>
            <a:r>
              <a:rPr lang="en-US" sz="6000">
                <a:solidFill>
                  <a:srgbClr val="CC0000"/>
                </a:solidFill>
                <a:latin typeface="gatebase Medium" panose="00000500000000000000" pitchFamily="50" charset="0"/>
                <a:ea typeface="Roboto" charset="0"/>
                <a:cs typeface="Roboto" charset="0"/>
              </a:rPr>
              <a:t>Huxley Kendell</a:t>
            </a:r>
          </a:p>
        </p:txBody>
      </p:sp>
      <p:sp>
        <p:nvSpPr>
          <p:cNvPr id="8" name="TextBox 7">
            <a:extLst>
              <a:ext uri="{FF2B5EF4-FFF2-40B4-BE49-F238E27FC236}">
                <a16:creationId xmlns:a16="http://schemas.microsoft.com/office/drawing/2014/main" id="{76C818C3-D726-4B6C-A897-0116D4D0242E}"/>
              </a:ext>
            </a:extLst>
          </p:cNvPr>
          <p:cNvSpPr txBox="1"/>
          <p:nvPr/>
        </p:nvSpPr>
        <p:spPr>
          <a:xfrm>
            <a:off x="420217" y="2745415"/>
            <a:ext cx="4790220" cy="646331"/>
          </a:xfrm>
          <a:prstGeom prst="rect">
            <a:avLst/>
          </a:prstGeom>
          <a:noFill/>
        </p:spPr>
        <p:txBody>
          <a:bodyPr wrap="square" lIns="91440" tIns="45720" rIns="91440" bIns="45720" rtlCol="0" anchor="t">
            <a:spAutoFit/>
          </a:bodyPr>
          <a:lstStyle/>
          <a:p>
            <a:r>
              <a:rPr lang="en-GB" sz="3600">
                <a:latin typeface="Roboto Medium"/>
                <a:ea typeface="Roboto Medium"/>
                <a:cs typeface="Arial"/>
              </a:rPr>
              <a:t>Solutions Engineer</a:t>
            </a:r>
            <a:endParaRPr lang="en-GB" sz="3600" b="1">
              <a:latin typeface="Roboto Medium" panose="02000000000000000000" pitchFamily="2" charset="0"/>
              <a:ea typeface="Roboto Medium" panose="02000000000000000000" pitchFamily="2" charset="0"/>
              <a:cs typeface="Arial"/>
            </a:endParaRPr>
          </a:p>
        </p:txBody>
      </p:sp>
      <p:sp>
        <p:nvSpPr>
          <p:cNvPr id="10" name="Rectangle 9">
            <a:extLst>
              <a:ext uri="{FF2B5EF4-FFF2-40B4-BE49-F238E27FC236}">
                <a16:creationId xmlns:a16="http://schemas.microsoft.com/office/drawing/2014/main" id="{F9B3A46C-51D3-4EA5-8ADC-2323A0C07D8A}"/>
              </a:ext>
            </a:extLst>
          </p:cNvPr>
          <p:cNvSpPr/>
          <p:nvPr/>
        </p:nvSpPr>
        <p:spPr>
          <a:xfrm>
            <a:off x="957860" y="4365039"/>
            <a:ext cx="5138140" cy="369332"/>
          </a:xfrm>
          <a:prstGeom prst="rect">
            <a:avLst/>
          </a:prstGeom>
        </p:spPr>
        <p:txBody>
          <a:bodyPr wrap="square">
            <a:spAutoFit/>
          </a:bodyPr>
          <a:lstStyle/>
          <a:p>
            <a:pPr>
              <a:spcAft>
                <a:spcPts val="2700"/>
              </a:spcAft>
            </a:pPr>
            <a:r>
              <a:rPr lang="en-US" b="0">
                <a:latin typeface="Roboto" charset="0"/>
                <a:ea typeface="Roboto" charset="0"/>
                <a:cs typeface="Roboto" charset="0"/>
                <a:hlinkClick r:id="rId7"/>
              </a:rPr>
              <a:t>https://www.linkedin.com/in/huxley-kendell</a:t>
            </a:r>
            <a:r>
              <a:rPr lang="en-US" b="0">
                <a:latin typeface="Roboto" charset="0"/>
                <a:ea typeface="Roboto" charset="0"/>
                <a:cs typeface="Roboto" charset="0"/>
              </a:rPr>
              <a:t>  </a:t>
            </a:r>
          </a:p>
        </p:txBody>
      </p:sp>
      <p:pic>
        <p:nvPicPr>
          <p:cNvPr id="15" name="Graphic 14">
            <a:extLst>
              <a:ext uri="{FF2B5EF4-FFF2-40B4-BE49-F238E27FC236}">
                <a16:creationId xmlns:a16="http://schemas.microsoft.com/office/drawing/2014/main" id="{8DF512A3-4ACC-48D3-B014-7E652C4C16F1}"/>
              </a:ext>
            </a:extLst>
          </p:cNvPr>
          <p:cNvPicPr>
            <a:picLocks noGrp="1" noSelect="1" noRot="1" noMove="1" noResize="1" noEditPoints="1" noAdjustHandles="1" noChangeArrowheads="1" noChangeShapeType="1"/>
          </p:cNvPicPr>
          <p:nvPr>
            <p:custDataLst>
              <p:tags r:id="rId2"/>
            </p:custDataLst>
          </p:nvPr>
        </p:nvPicPr>
        <p:blipFill rotWithShape="1">
          <a:blip r:embed="rId8">
            <a:extLst>
              <a:ext uri="{96DAC541-7B7A-43D3-8B79-37D633B846F1}">
                <asvg:svgBlip xmlns:asvg="http://schemas.microsoft.com/office/drawing/2016/SVG/main" r:embed="rId9"/>
              </a:ext>
            </a:extLst>
          </a:blip>
          <a:srcRect l="4271" t="36259" r="28503" b="47229"/>
          <a:stretch/>
        </p:blipFill>
        <p:spPr>
          <a:xfrm>
            <a:off x="0" y="4887060"/>
            <a:ext cx="8497019" cy="1990360"/>
          </a:xfrm>
          <a:prstGeom prst="rect">
            <a:avLst/>
          </a:prstGeom>
        </p:spPr>
      </p:pic>
      <p:sp>
        <p:nvSpPr>
          <p:cNvPr id="13" name="TextBox 12">
            <a:extLst>
              <a:ext uri="{FF2B5EF4-FFF2-40B4-BE49-F238E27FC236}">
                <a16:creationId xmlns:a16="http://schemas.microsoft.com/office/drawing/2014/main" id="{A3D49BCE-720B-419F-8597-9D5156797D0F}"/>
              </a:ext>
            </a:extLst>
          </p:cNvPr>
          <p:cNvSpPr txBox="1"/>
          <p:nvPr/>
        </p:nvSpPr>
        <p:spPr>
          <a:xfrm>
            <a:off x="2342792" y="478935"/>
            <a:ext cx="8497019" cy="477054"/>
          </a:xfrm>
          <a:prstGeom prst="rect">
            <a:avLst/>
          </a:prstGeom>
          <a:noFill/>
        </p:spPr>
        <p:txBody>
          <a:bodyPr wrap="square" rtlCol="0">
            <a:spAutoFit/>
          </a:bodyPr>
          <a:lstStyle/>
          <a:p>
            <a:r>
              <a:rPr lang="en-GB" sz="2500" b="0">
                <a:latin typeface="gatebase Medium" panose="00000500000000000000" pitchFamily="50" charset="0"/>
                <a:ea typeface="Roboto Medium" pitchFamily="2" charset="0"/>
              </a:rPr>
              <a:t>About me</a:t>
            </a:r>
          </a:p>
        </p:txBody>
      </p:sp>
      <p:pic>
        <p:nvPicPr>
          <p:cNvPr id="14" name="Graphic 13">
            <a:extLst>
              <a:ext uri="{FF2B5EF4-FFF2-40B4-BE49-F238E27FC236}">
                <a16:creationId xmlns:a16="http://schemas.microsoft.com/office/drawing/2014/main" id="{3244B530-0939-4BD9-8AF7-EDB51FCA71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40" y="548397"/>
            <a:ext cx="1693732" cy="361584"/>
          </a:xfrm>
          <a:prstGeom prst="rect">
            <a:avLst/>
          </a:prstGeom>
        </p:spPr>
      </p:pic>
      <p:sp>
        <p:nvSpPr>
          <p:cNvPr id="2" name="Rectangle 1">
            <a:extLst>
              <a:ext uri="{FF2B5EF4-FFF2-40B4-BE49-F238E27FC236}">
                <a16:creationId xmlns:a16="http://schemas.microsoft.com/office/drawing/2014/main" id="{78FDD5D7-332A-4AB9-A758-4973F4BD69A4}"/>
              </a:ext>
            </a:extLst>
          </p:cNvPr>
          <p:cNvSpPr>
            <a:spLocks noGrp="1" noSelect="1" noRot="1" noMove="1" noResize="1" noEditPoints="1" noAdjustHandles="1" noChangeArrowheads="1" noChangeShapeType="1" noTextEdit="1"/>
          </p:cNvSpPr>
          <p:nvPr>
            <p:custDataLst>
              <p:tags r:id="rId3"/>
            </p:custDataLst>
          </p:nvPr>
        </p:nvSpPr>
        <p:spPr>
          <a:xfrm>
            <a:off x="0" y="5172891"/>
            <a:ext cx="8382593" cy="1685109"/>
          </a:xfrm>
          <a:custGeom>
            <a:avLst/>
            <a:gdLst>
              <a:gd name="connsiteX0" fmla="*/ 0 w 8382593"/>
              <a:gd name="connsiteY0" fmla="*/ 0 h 1685109"/>
              <a:gd name="connsiteX1" fmla="*/ 8382593 w 8382593"/>
              <a:gd name="connsiteY1" fmla="*/ 0 h 1685109"/>
              <a:gd name="connsiteX2" fmla="*/ 8382593 w 8382593"/>
              <a:gd name="connsiteY2" fmla="*/ 1685109 h 1685109"/>
              <a:gd name="connsiteX3" fmla="*/ 0 w 8382593"/>
              <a:gd name="connsiteY3" fmla="*/ 1685109 h 1685109"/>
              <a:gd name="connsiteX4" fmla="*/ 0 w 8382593"/>
              <a:gd name="connsiteY4" fmla="*/ 0 h 1685109"/>
              <a:gd name="connsiteX0" fmla="*/ 0 w 8382593"/>
              <a:gd name="connsiteY0" fmla="*/ 0 h 1685109"/>
              <a:gd name="connsiteX1" fmla="*/ 7478867 w 8382593"/>
              <a:gd name="connsiteY1" fmla="*/ 35580 h 1685109"/>
              <a:gd name="connsiteX2" fmla="*/ 8382593 w 8382593"/>
              <a:gd name="connsiteY2" fmla="*/ 1685109 h 1685109"/>
              <a:gd name="connsiteX3" fmla="*/ 0 w 8382593"/>
              <a:gd name="connsiteY3" fmla="*/ 1685109 h 1685109"/>
              <a:gd name="connsiteX4" fmla="*/ 0 w 8382593"/>
              <a:gd name="connsiteY4" fmla="*/ 0 h 168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593" h="1685109">
                <a:moveTo>
                  <a:pt x="0" y="0"/>
                </a:moveTo>
                <a:lnTo>
                  <a:pt x="7478867" y="35580"/>
                </a:lnTo>
                <a:lnTo>
                  <a:pt x="8382593" y="1685109"/>
                </a:lnTo>
                <a:lnTo>
                  <a:pt x="0" y="168510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a:extLst>
              <a:ext uri="{FF2B5EF4-FFF2-40B4-BE49-F238E27FC236}">
                <a16:creationId xmlns:a16="http://schemas.microsoft.com/office/drawing/2014/main" id="{1B62B84B-CCF1-47F2-BD99-C06E63536775}"/>
              </a:ext>
            </a:extLst>
          </p:cNvPr>
          <p:cNvPicPr>
            <a:picLocks noGrp="1" noSelect="1" noRot="1" noMove="1" noResize="1" noEditPoints="1" noAdjustHandles="1" noChangeArrowheads="1" noChangeShapeType="1"/>
          </p:cNvPicPr>
          <p:nvPr>
            <p:custDataLst>
              <p:tags r:id="rId4"/>
            </p:custDataLst>
          </p:nvPr>
        </p:nvPicPr>
        <p:blipFill rotWithShape="1">
          <a:blip r:embed="rId12">
            <a:extLst>
              <a:ext uri="{96DAC541-7B7A-43D3-8B79-37D633B846F1}">
                <asvg:svgBlip xmlns:asvg="http://schemas.microsoft.com/office/drawing/2016/SVG/main" r:embed="rId13"/>
              </a:ext>
            </a:extLst>
          </a:blip>
          <a:srcRect l="2845" t="80129" r="30614" b="2871"/>
          <a:stretch/>
        </p:blipFill>
        <p:spPr>
          <a:xfrm>
            <a:off x="0" y="5767056"/>
            <a:ext cx="8112673" cy="1090944"/>
          </a:xfrm>
          <a:prstGeom prst="rect">
            <a:avLst/>
          </a:prstGeom>
        </p:spPr>
      </p:pic>
      <p:pic>
        <p:nvPicPr>
          <p:cNvPr id="3" name="Picture 2">
            <a:extLst>
              <a:ext uri="{FF2B5EF4-FFF2-40B4-BE49-F238E27FC236}">
                <a16:creationId xmlns:a16="http://schemas.microsoft.com/office/drawing/2014/main" id="{8B11FCEF-862E-DD97-C9A1-8778BCD8195D}"/>
              </a:ext>
            </a:extLst>
          </p:cNvPr>
          <p:cNvPicPr>
            <a:picLocks noChangeAspect="1"/>
          </p:cNvPicPr>
          <p:nvPr/>
        </p:nvPicPr>
        <p:blipFill>
          <a:blip r:embed="rId14"/>
          <a:stretch>
            <a:fillRect/>
          </a:stretch>
        </p:blipFill>
        <p:spPr>
          <a:xfrm>
            <a:off x="572140" y="4374782"/>
            <a:ext cx="349846" cy="349846"/>
          </a:xfrm>
          <a:prstGeom prst="rect">
            <a:avLst/>
          </a:prstGeom>
        </p:spPr>
      </p:pic>
      <p:sp>
        <p:nvSpPr>
          <p:cNvPr id="6" name="TextBox 5">
            <a:extLst>
              <a:ext uri="{FF2B5EF4-FFF2-40B4-BE49-F238E27FC236}">
                <a16:creationId xmlns:a16="http://schemas.microsoft.com/office/drawing/2014/main" id="{373317AF-A6E4-5468-503B-DB06FFE0509B}"/>
              </a:ext>
            </a:extLst>
          </p:cNvPr>
          <p:cNvSpPr txBox="1"/>
          <p:nvPr/>
        </p:nvSpPr>
        <p:spPr>
          <a:xfrm>
            <a:off x="460148" y="3410387"/>
            <a:ext cx="995785" cy="400110"/>
          </a:xfrm>
          <a:prstGeom prst="rect">
            <a:avLst/>
          </a:prstGeom>
          <a:noFill/>
        </p:spPr>
        <p:txBody>
          <a:bodyPr wrap="none" rtlCol="0">
            <a:spAutoFit/>
          </a:bodyPr>
          <a:lstStyle/>
          <a:p>
            <a:r>
              <a:rPr lang="en-GB" sz="2000" b="0">
                <a:latin typeface="Roboto" charset="0"/>
                <a:cs typeface="Arial"/>
              </a:rPr>
              <a:t>he/him</a:t>
            </a:r>
          </a:p>
        </p:txBody>
      </p:sp>
    </p:spTree>
    <p:extLst>
      <p:ext uri="{BB962C8B-B14F-4D97-AF65-F5344CB8AC3E}">
        <p14:creationId xmlns:p14="http://schemas.microsoft.com/office/powerpoint/2010/main" val="2590338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92E9-F1E2-A584-1DCA-FB5BF563CB8D}"/>
              </a:ext>
            </a:extLst>
          </p:cNvPr>
          <p:cNvSpPr>
            <a:spLocks noGrp="1"/>
          </p:cNvSpPr>
          <p:nvPr>
            <p:ph type="title" idx="4294967295"/>
          </p:nvPr>
        </p:nvSpPr>
        <p:spPr>
          <a:xfrm>
            <a:off x="469497" y="402700"/>
            <a:ext cx="10398125" cy="771525"/>
          </a:xfrm>
        </p:spPr>
        <p:txBody>
          <a:bodyPr>
            <a:normAutofit/>
          </a:bodyPr>
          <a:lstStyle/>
          <a:p>
            <a:r>
              <a:rPr lang="en-GB" sz="3200"/>
              <a:t>Get the data you need, however you need it</a:t>
            </a:r>
          </a:p>
        </p:txBody>
      </p:sp>
      <p:sp>
        <p:nvSpPr>
          <p:cNvPr id="40" name="TextBox 39">
            <a:extLst>
              <a:ext uri="{FF2B5EF4-FFF2-40B4-BE49-F238E27FC236}">
                <a16:creationId xmlns:a16="http://schemas.microsoft.com/office/drawing/2014/main" id="{733ACAF5-BA58-6973-72BB-83FE8E1320D5}"/>
              </a:ext>
            </a:extLst>
          </p:cNvPr>
          <p:cNvSpPr txBox="1"/>
          <p:nvPr/>
        </p:nvSpPr>
        <p:spPr>
          <a:xfrm>
            <a:off x="5026820" y="2896480"/>
            <a:ext cx="2138362" cy="584775"/>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t>Deterministic masking made easy</a:t>
            </a:r>
          </a:p>
        </p:txBody>
      </p:sp>
      <p:sp>
        <p:nvSpPr>
          <p:cNvPr id="24" name="TextBox 23">
            <a:extLst>
              <a:ext uri="{FF2B5EF4-FFF2-40B4-BE49-F238E27FC236}">
                <a16:creationId xmlns:a16="http://schemas.microsoft.com/office/drawing/2014/main" id="{6E2CD51B-235A-AE3D-6B6F-777DB4F3879D}"/>
              </a:ext>
            </a:extLst>
          </p:cNvPr>
          <p:cNvSpPr txBox="1"/>
          <p:nvPr/>
        </p:nvSpPr>
        <p:spPr>
          <a:xfrm>
            <a:off x="8584804" y="5571037"/>
            <a:ext cx="2282818" cy="584775"/>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t>Conjure up data with data generation</a:t>
            </a:r>
          </a:p>
        </p:txBody>
      </p:sp>
      <p:sp>
        <p:nvSpPr>
          <p:cNvPr id="25" name="TextBox 24">
            <a:extLst>
              <a:ext uri="{FF2B5EF4-FFF2-40B4-BE49-F238E27FC236}">
                <a16:creationId xmlns:a16="http://schemas.microsoft.com/office/drawing/2014/main" id="{40D35ED0-EF35-9AB5-769C-BF0E929D913B}"/>
              </a:ext>
            </a:extLst>
          </p:cNvPr>
          <p:cNvSpPr txBox="1"/>
          <p:nvPr/>
        </p:nvSpPr>
        <p:spPr>
          <a:xfrm>
            <a:off x="4959524" y="5571038"/>
            <a:ext cx="2282819" cy="584775"/>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t>Serve up the perfect slice with </a:t>
            </a:r>
            <a:r>
              <a:rPr kumimoji="0" lang="en-GB" sz="1600" b="0" i="0" u="none" strike="noStrike" kern="1200" cap="none" spc="0" normalizeH="0" baseline="0" noProof="0" err="1">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t>subsetting</a:t>
            </a:r>
            <a:endPar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6" name="TextBox 25">
            <a:extLst>
              <a:ext uri="{FF2B5EF4-FFF2-40B4-BE49-F238E27FC236}">
                <a16:creationId xmlns:a16="http://schemas.microsoft.com/office/drawing/2014/main" id="{66D85C34-E2F2-4DEB-A3C2-84ADEBDC793F}"/>
              </a:ext>
            </a:extLst>
          </p:cNvPr>
          <p:cNvSpPr txBox="1"/>
          <p:nvPr/>
        </p:nvSpPr>
        <p:spPr>
          <a:xfrm>
            <a:off x="8437754" y="2773370"/>
            <a:ext cx="2535306" cy="830997"/>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t>Data virtualization </a:t>
            </a:r>
            <a:b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br>
            <a: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t>– from petabytes to gigabytes in seconds</a:t>
            </a:r>
          </a:p>
        </p:txBody>
      </p:sp>
      <p:sp>
        <p:nvSpPr>
          <p:cNvPr id="19" name="TextBox 18">
            <a:extLst>
              <a:ext uri="{FF2B5EF4-FFF2-40B4-BE49-F238E27FC236}">
                <a16:creationId xmlns:a16="http://schemas.microsoft.com/office/drawing/2014/main" id="{78CDBD2A-B915-464C-312B-5B83AFB2520B}"/>
              </a:ext>
            </a:extLst>
          </p:cNvPr>
          <p:cNvSpPr txBox="1"/>
          <p:nvPr/>
        </p:nvSpPr>
        <p:spPr>
          <a:xfrm>
            <a:off x="664526" y="2773370"/>
            <a:ext cx="3326107" cy="830997"/>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t>Simplify the hard stuff, with automated discovery and classification </a:t>
            </a:r>
          </a:p>
        </p:txBody>
      </p:sp>
      <p:sp>
        <p:nvSpPr>
          <p:cNvPr id="29" name="AutoShape 2">
            <a:extLst>
              <a:ext uri="{FF2B5EF4-FFF2-40B4-BE49-F238E27FC236}">
                <a16:creationId xmlns:a16="http://schemas.microsoft.com/office/drawing/2014/main" id="{61C51EA9-9849-E3D5-9E5D-F45829C8506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6" name="Graphic 35">
            <a:extLst>
              <a:ext uri="{FF2B5EF4-FFF2-40B4-BE49-F238E27FC236}">
                <a16:creationId xmlns:a16="http://schemas.microsoft.com/office/drawing/2014/main" id="{AF13D658-CCA8-9346-7F7D-0D53371391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3938" y="1481889"/>
            <a:ext cx="1087284" cy="1176649"/>
          </a:xfrm>
          <a:prstGeom prst="rect">
            <a:avLst/>
          </a:prstGeom>
        </p:spPr>
      </p:pic>
      <p:pic>
        <p:nvPicPr>
          <p:cNvPr id="38" name="Graphic 37">
            <a:extLst>
              <a:ext uri="{FF2B5EF4-FFF2-40B4-BE49-F238E27FC236}">
                <a16:creationId xmlns:a16="http://schemas.microsoft.com/office/drawing/2014/main" id="{67371F78-B283-E2A5-D1E0-A68A3A2F84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7356" y="1554345"/>
            <a:ext cx="968129" cy="1176649"/>
          </a:xfrm>
          <a:prstGeom prst="rect">
            <a:avLst/>
          </a:prstGeom>
        </p:spPr>
      </p:pic>
      <p:pic>
        <p:nvPicPr>
          <p:cNvPr id="41" name="Graphic 40">
            <a:extLst>
              <a:ext uri="{FF2B5EF4-FFF2-40B4-BE49-F238E27FC236}">
                <a16:creationId xmlns:a16="http://schemas.microsoft.com/office/drawing/2014/main" id="{2033EB5F-7A56-9D25-FB56-032D97814F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6314" y="4050125"/>
            <a:ext cx="1218185" cy="1458131"/>
          </a:xfrm>
          <a:prstGeom prst="rect">
            <a:avLst/>
          </a:prstGeom>
        </p:spPr>
      </p:pic>
      <p:pic>
        <p:nvPicPr>
          <p:cNvPr id="43" name="Graphic 42">
            <a:extLst>
              <a:ext uri="{FF2B5EF4-FFF2-40B4-BE49-F238E27FC236}">
                <a16:creationId xmlns:a16="http://schemas.microsoft.com/office/drawing/2014/main" id="{CFAF8C89-873E-6606-BA2F-17BCBABC34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07356" y="4050125"/>
            <a:ext cx="987157" cy="1344576"/>
          </a:xfrm>
          <a:prstGeom prst="rect">
            <a:avLst/>
          </a:prstGeom>
        </p:spPr>
      </p:pic>
      <p:pic>
        <p:nvPicPr>
          <p:cNvPr id="45" name="Graphic 44">
            <a:extLst>
              <a:ext uri="{FF2B5EF4-FFF2-40B4-BE49-F238E27FC236}">
                <a16:creationId xmlns:a16="http://schemas.microsoft.com/office/drawing/2014/main" id="{A0E9B525-527F-9D86-B39F-E1C4E24A10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11619" y="1443060"/>
            <a:ext cx="759609" cy="1176649"/>
          </a:xfrm>
          <a:prstGeom prst="rect">
            <a:avLst/>
          </a:prstGeom>
        </p:spPr>
      </p:pic>
      <p:pic>
        <p:nvPicPr>
          <p:cNvPr id="55" name="Graphic 54">
            <a:extLst>
              <a:ext uri="{FF2B5EF4-FFF2-40B4-BE49-F238E27FC236}">
                <a16:creationId xmlns:a16="http://schemas.microsoft.com/office/drawing/2014/main" id="{547F6E56-FB2C-7D2B-4D67-2B276F4B70C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3938" y="4126573"/>
            <a:ext cx="1166382" cy="1137583"/>
          </a:xfrm>
          <a:prstGeom prst="rect">
            <a:avLst/>
          </a:prstGeom>
        </p:spPr>
      </p:pic>
      <p:sp>
        <p:nvSpPr>
          <p:cNvPr id="56" name="TextBox 55">
            <a:extLst>
              <a:ext uri="{FF2B5EF4-FFF2-40B4-BE49-F238E27FC236}">
                <a16:creationId xmlns:a16="http://schemas.microsoft.com/office/drawing/2014/main" id="{FF508287-F3F3-19C8-31A7-88A7C704D7C8}"/>
              </a:ext>
            </a:extLst>
          </p:cNvPr>
          <p:cNvSpPr txBox="1"/>
          <p:nvPr/>
        </p:nvSpPr>
        <p:spPr>
          <a:xfrm>
            <a:off x="971611" y="5447925"/>
            <a:ext cx="2791036" cy="830997"/>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t>Provision more than just the database with </a:t>
            </a:r>
            <a:b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br>
            <a:r>
              <a:rPr kumimoji="0" lang="en-GB" sz="1600" b="0" i="0" u="none" strike="noStrike" kern="1200" cap="none" spc="0" normalizeH="0" baseline="0" noProof="0">
                <a:ln>
                  <a:noFill/>
                </a:ln>
                <a:solidFill>
                  <a:srgbClr val="F2F2F2">
                    <a:lumMod val="25000"/>
                  </a:srgbClr>
                </a:solidFill>
                <a:effectLst/>
                <a:uLnTx/>
                <a:uFillTx/>
                <a:latin typeface="Roboto" panose="02000000000000000000" pitchFamily="2" charset="0"/>
                <a:ea typeface="Roboto" panose="02000000000000000000" pitchFamily="2" charset="0"/>
                <a:cs typeface="Roboto" panose="02000000000000000000" pitchFamily="2" charset="0"/>
              </a:rPr>
              <a:t>whole-instance provisioning </a:t>
            </a:r>
          </a:p>
        </p:txBody>
      </p:sp>
    </p:spTree>
    <p:extLst>
      <p:ext uri="{BB962C8B-B14F-4D97-AF65-F5344CB8AC3E}">
        <p14:creationId xmlns:p14="http://schemas.microsoft.com/office/powerpoint/2010/main" val="125715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AE5-D0DB-E84E-A3F3-6A516460E698}"/>
              </a:ext>
            </a:extLst>
          </p:cNvPr>
          <p:cNvSpPr>
            <a:spLocks noGrp="1"/>
          </p:cNvSpPr>
          <p:nvPr>
            <p:ph type="ctrTitle"/>
          </p:nvPr>
        </p:nvSpPr>
        <p:spPr>
          <a:xfrm>
            <a:off x="1181100" y="1771811"/>
            <a:ext cx="9753600" cy="2387600"/>
          </a:xfrm>
        </p:spPr>
        <p:txBody>
          <a:bodyPr/>
          <a:lstStyle/>
          <a:p>
            <a:r>
              <a:rPr lang="en-US" dirty="0"/>
              <a:t>Standardize</a:t>
            </a:r>
          </a:p>
        </p:txBody>
      </p:sp>
    </p:spTree>
    <p:extLst>
      <p:ext uri="{BB962C8B-B14F-4D97-AF65-F5344CB8AC3E}">
        <p14:creationId xmlns:p14="http://schemas.microsoft.com/office/powerpoint/2010/main" val="1688969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0BBCA0-D4A8-7A2A-B02D-86ABE143D7E5}"/>
              </a:ext>
            </a:extLst>
          </p:cNvPr>
          <p:cNvSpPr>
            <a:spLocks noGrp="1"/>
          </p:cNvSpPr>
          <p:nvPr>
            <p:ph type="title"/>
          </p:nvPr>
        </p:nvSpPr>
        <p:spPr/>
        <p:txBody>
          <a:bodyPr/>
          <a:lstStyle/>
          <a:p>
            <a:r>
              <a:rPr lang="en-GB"/>
              <a:t>SQL Prompt</a:t>
            </a:r>
          </a:p>
        </p:txBody>
      </p:sp>
      <p:grpSp>
        <p:nvGrpSpPr>
          <p:cNvPr id="4" name="Group 3">
            <a:extLst>
              <a:ext uri="{FF2B5EF4-FFF2-40B4-BE49-F238E27FC236}">
                <a16:creationId xmlns:a16="http://schemas.microsoft.com/office/drawing/2014/main" id="{8D53DAFF-0CA2-271C-B68F-1215D034B764}"/>
              </a:ext>
            </a:extLst>
          </p:cNvPr>
          <p:cNvGrpSpPr/>
          <p:nvPr/>
        </p:nvGrpSpPr>
        <p:grpSpPr>
          <a:xfrm>
            <a:off x="1414914" y="2109600"/>
            <a:ext cx="9753601" cy="3819746"/>
            <a:chOff x="2337274" y="1918408"/>
            <a:chExt cx="7810768" cy="3819746"/>
          </a:xfrm>
        </p:grpSpPr>
        <p:pic>
          <p:nvPicPr>
            <p:cNvPr id="5" name="Graphic 4">
              <a:extLst>
                <a:ext uri="{FF2B5EF4-FFF2-40B4-BE49-F238E27FC236}">
                  <a16:creationId xmlns:a16="http://schemas.microsoft.com/office/drawing/2014/main" id="{2F8F63CF-021C-EC5B-03AB-DCEEC4D8EE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9180" y="2081269"/>
              <a:ext cx="528312" cy="528312"/>
            </a:xfrm>
            <a:prstGeom prst="rect">
              <a:avLst/>
            </a:prstGeom>
          </p:spPr>
        </p:pic>
        <p:pic>
          <p:nvPicPr>
            <p:cNvPr id="6" name="Graphic 5">
              <a:extLst>
                <a:ext uri="{FF2B5EF4-FFF2-40B4-BE49-F238E27FC236}">
                  <a16:creationId xmlns:a16="http://schemas.microsoft.com/office/drawing/2014/main" id="{709D179F-510B-D60F-9CFD-9A10A26F4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7274" y="3592674"/>
              <a:ext cx="518337" cy="471215"/>
            </a:xfrm>
            <a:prstGeom prst="rect">
              <a:avLst/>
            </a:prstGeom>
          </p:spPr>
        </p:pic>
        <p:pic>
          <p:nvPicPr>
            <p:cNvPr id="7" name="Graphic 6">
              <a:extLst>
                <a:ext uri="{FF2B5EF4-FFF2-40B4-BE49-F238E27FC236}">
                  <a16:creationId xmlns:a16="http://schemas.microsoft.com/office/drawing/2014/main" id="{F4365ACF-B056-ACC0-8BBA-EDDF4F1DB4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50909" y="4330715"/>
              <a:ext cx="491066" cy="491066"/>
            </a:xfrm>
            <a:prstGeom prst="rect">
              <a:avLst/>
            </a:prstGeom>
          </p:spPr>
        </p:pic>
        <p:pic>
          <p:nvPicPr>
            <p:cNvPr id="8" name="Graphic 7">
              <a:extLst>
                <a:ext uri="{FF2B5EF4-FFF2-40B4-BE49-F238E27FC236}">
                  <a16:creationId xmlns:a16="http://schemas.microsoft.com/office/drawing/2014/main" id="{D0202070-2C1B-2FC1-F9E2-C2FDF8E6F5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45494" y="5044463"/>
              <a:ext cx="501897" cy="528313"/>
            </a:xfrm>
            <a:prstGeom prst="rect">
              <a:avLst/>
            </a:prstGeom>
          </p:spPr>
        </p:pic>
        <p:pic>
          <p:nvPicPr>
            <p:cNvPr id="9" name="Graphic 8">
              <a:extLst>
                <a:ext uri="{FF2B5EF4-FFF2-40B4-BE49-F238E27FC236}">
                  <a16:creationId xmlns:a16="http://schemas.microsoft.com/office/drawing/2014/main" id="{18693074-C407-F2A1-FBC4-A3F33D867F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96092" y="2854541"/>
              <a:ext cx="400700" cy="534267"/>
            </a:xfrm>
            <a:prstGeom prst="rect">
              <a:avLst/>
            </a:prstGeom>
          </p:spPr>
        </p:pic>
        <p:sp>
          <p:nvSpPr>
            <p:cNvPr id="10" name="Content Placeholder 6">
              <a:extLst>
                <a:ext uri="{FF2B5EF4-FFF2-40B4-BE49-F238E27FC236}">
                  <a16:creationId xmlns:a16="http://schemas.microsoft.com/office/drawing/2014/main" id="{9D01C9D6-712C-CC04-3BAD-9F2347A4731D}"/>
                </a:ext>
              </a:extLst>
            </p:cNvPr>
            <p:cNvSpPr txBox="1">
              <a:spLocks/>
            </p:cNvSpPr>
            <p:nvPr/>
          </p:nvSpPr>
          <p:spPr bwMode="auto">
            <a:xfrm>
              <a:off x="3059096" y="1918408"/>
              <a:ext cx="7088946" cy="3819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None/>
              </a:pPr>
              <a:r>
                <a:rPr lang="en-GB" sz="1600" b="1">
                  <a:solidFill>
                    <a:schemeClr val="bg2">
                      <a:lumMod val="25000"/>
                    </a:schemeClr>
                  </a:solidFill>
                  <a:latin typeface="Roboto"/>
                  <a:ea typeface="Roboto" charset="0"/>
                  <a:cs typeface="Roboto"/>
                </a:rPr>
                <a:t>50% faster </a:t>
              </a:r>
              <a:r>
                <a:rPr lang="en-GB" sz="1600">
                  <a:solidFill>
                    <a:schemeClr val="bg2">
                      <a:lumMod val="25000"/>
                    </a:schemeClr>
                  </a:solidFill>
                  <a:latin typeface="Roboto"/>
                  <a:ea typeface="Roboto" charset="0"/>
                  <a:cs typeface="Roboto"/>
                </a:rPr>
                <a:t>writing SQL code </a:t>
              </a:r>
            </a:p>
            <a:p>
              <a:pPr marL="0" indent="0">
                <a:lnSpc>
                  <a:spcPct val="250000"/>
                </a:lnSpc>
                <a:buNone/>
              </a:pPr>
              <a:r>
                <a:rPr lang="en-GB" sz="1600" b="1">
                  <a:solidFill>
                    <a:schemeClr val="bg2">
                      <a:lumMod val="25000"/>
                    </a:schemeClr>
                  </a:solidFill>
                  <a:latin typeface="Roboto"/>
                  <a:ea typeface="Roboto" charset="0"/>
                  <a:cs typeface="Roboto"/>
                </a:rPr>
                <a:t>Increased efficiency </a:t>
              </a:r>
              <a:r>
                <a:rPr lang="en-GB" sz="1600">
                  <a:solidFill>
                    <a:schemeClr val="bg2">
                      <a:lumMod val="25000"/>
                    </a:schemeClr>
                  </a:solidFill>
                  <a:latin typeface="Roboto"/>
                  <a:ea typeface="Roboto" charset="0"/>
                  <a:cs typeface="Roboto"/>
                </a:rPr>
                <a:t>of code development with customizable code snippets</a:t>
              </a:r>
            </a:p>
            <a:p>
              <a:pPr marL="0" indent="0">
                <a:lnSpc>
                  <a:spcPct val="250000"/>
                </a:lnSpc>
                <a:buNone/>
              </a:pPr>
              <a:r>
                <a:rPr lang="en-GB" sz="1600" b="1">
                  <a:solidFill>
                    <a:schemeClr val="bg2">
                      <a:lumMod val="25000"/>
                    </a:schemeClr>
                  </a:solidFill>
                  <a:latin typeface="Roboto"/>
                  <a:ea typeface="Roboto" charset="0"/>
                  <a:cs typeface="Roboto"/>
                </a:rPr>
                <a:t>Reduce errors </a:t>
              </a:r>
              <a:r>
                <a:rPr lang="en-GB" sz="1600">
                  <a:solidFill>
                    <a:schemeClr val="bg2">
                      <a:lumMod val="25000"/>
                    </a:schemeClr>
                  </a:solidFill>
                  <a:latin typeface="Roboto"/>
                  <a:ea typeface="Roboto" charset="0"/>
                  <a:cs typeface="Roboto"/>
                </a:rPr>
                <a:t>with code analysis to discover issues</a:t>
              </a:r>
            </a:p>
            <a:p>
              <a:pPr marL="0" indent="0">
                <a:lnSpc>
                  <a:spcPct val="250000"/>
                </a:lnSpc>
                <a:buNone/>
              </a:pPr>
              <a:r>
                <a:rPr lang="en-GB" sz="1600" b="1">
                  <a:solidFill>
                    <a:schemeClr val="bg2">
                      <a:lumMod val="25000"/>
                    </a:schemeClr>
                  </a:solidFill>
                  <a:latin typeface="Roboto"/>
                  <a:ea typeface="Roboto" charset="0"/>
                  <a:cs typeface="Roboto"/>
                </a:rPr>
                <a:t>Standardize coding </a:t>
              </a:r>
              <a:r>
                <a:rPr lang="en-GB" sz="1600">
                  <a:solidFill>
                    <a:schemeClr val="bg2">
                      <a:lumMod val="25000"/>
                    </a:schemeClr>
                  </a:solidFill>
                  <a:latin typeface="Roboto"/>
                  <a:ea typeface="Roboto" charset="0"/>
                  <a:cs typeface="Roboto"/>
                </a:rPr>
                <a:t>and improve code readability with one-click formatting</a:t>
              </a:r>
            </a:p>
            <a:p>
              <a:pPr marL="0" indent="0">
                <a:lnSpc>
                  <a:spcPct val="250000"/>
                </a:lnSpc>
                <a:buNone/>
              </a:pPr>
              <a:r>
                <a:rPr lang="en-GB" sz="1600" b="1">
                  <a:solidFill>
                    <a:schemeClr val="bg2">
                      <a:lumMod val="25000"/>
                    </a:schemeClr>
                  </a:solidFill>
                  <a:latin typeface="Roboto"/>
                  <a:ea typeface="Roboto" charset="0"/>
                  <a:cs typeface="Roboto"/>
                </a:rPr>
                <a:t>Adopt best practice and visibility </a:t>
              </a:r>
              <a:r>
                <a:rPr lang="en-GB" sz="1600">
                  <a:solidFill>
                    <a:schemeClr val="bg2">
                      <a:lumMod val="25000"/>
                    </a:schemeClr>
                  </a:solidFill>
                  <a:latin typeface="Roboto"/>
                  <a:ea typeface="Roboto" charset="0"/>
                  <a:cs typeface="Roboto"/>
                </a:rPr>
                <a:t>with tab colouring and SQL history</a:t>
              </a:r>
              <a:endParaRPr lang="en-GB" sz="1600">
                <a:solidFill>
                  <a:schemeClr val="bg2">
                    <a:lumMod val="25000"/>
                  </a:schemeClr>
                </a:solidFill>
                <a:latin typeface="Roboto" charset="0"/>
                <a:ea typeface="Roboto" charset="0"/>
                <a:cs typeface="Roboto" charset="0"/>
              </a:endParaRPr>
            </a:p>
          </p:txBody>
        </p:sp>
      </p:grpSp>
    </p:spTree>
    <p:extLst>
      <p:ext uri="{BB962C8B-B14F-4D97-AF65-F5344CB8AC3E}">
        <p14:creationId xmlns:p14="http://schemas.microsoft.com/office/powerpoint/2010/main" val="1181150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F8FC-E836-182A-EF79-B1A67C5BFC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E2A004-6549-00B1-D9B0-480548B7334E}"/>
              </a:ext>
            </a:extLst>
          </p:cNvPr>
          <p:cNvSpPr>
            <a:spLocks noGrp="1"/>
          </p:cNvSpPr>
          <p:nvPr>
            <p:ph type="title"/>
          </p:nvPr>
        </p:nvSpPr>
        <p:spPr/>
        <p:txBody>
          <a:bodyPr/>
          <a:lstStyle/>
          <a:p>
            <a:r>
              <a:rPr lang="en-GB"/>
              <a:t>SQL Prompt+</a:t>
            </a:r>
          </a:p>
        </p:txBody>
      </p:sp>
      <p:grpSp>
        <p:nvGrpSpPr>
          <p:cNvPr id="4" name="Group 3">
            <a:extLst>
              <a:ext uri="{FF2B5EF4-FFF2-40B4-BE49-F238E27FC236}">
                <a16:creationId xmlns:a16="http://schemas.microsoft.com/office/drawing/2014/main" id="{F41D85AE-27E7-A154-1909-9EEDDC63999E}"/>
              </a:ext>
            </a:extLst>
          </p:cNvPr>
          <p:cNvGrpSpPr/>
          <p:nvPr/>
        </p:nvGrpSpPr>
        <p:grpSpPr>
          <a:xfrm>
            <a:off x="6407879" y="1640577"/>
            <a:ext cx="2308225" cy="450850"/>
            <a:chOff x="341365" y="5284788"/>
            <a:chExt cx="2308225" cy="450850"/>
          </a:xfrm>
        </p:grpSpPr>
        <p:sp>
          <p:nvSpPr>
            <p:cNvPr id="5" name="Freeform 45">
              <a:extLst>
                <a:ext uri="{FF2B5EF4-FFF2-40B4-BE49-F238E27FC236}">
                  <a16:creationId xmlns:a16="http://schemas.microsoft.com/office/drawing/2014/main" id="{0A33245F-A5A6-0144-2456-32D5C03032FF}"/>
                </a:ext>
              </a:extLst>
            </p:cNvPr>
            <p:cNvSpPr>
              <a:spLocks noChangeArrowheads="1"/>
            </p:cNvSpPr>
            <p:nvPr/>
          </p:nvSpPr>
          <p:spPr bwMode="auto">
            <a:xfrm>
              <a:off x="341365" y="5284788"/>
              <a:ext cx="338137" cy="450850"/>
            </a:xfrm>
            <a:custGeom>
              <a:avLst/>
              <a:gdLst>
                <a:gd name="T0" fmla="*/ 470 w 940"/>
                <a:gd name="T1" fmla="*/ 0 h 1254"/>
                <a:gd name="T2" fmla="*/ 470 w 940"/>
                <a:gd name="T3" fmla="*/ 0 h 1254"/>
                <a:gd name="T4" fmla="*/ 0 w 940"/>
                <a:gd name="T5" fmla="*/ 103 h 1254"/>
                <a:gd name="T6" fmla="*/ 0 w 940"/>
                <a:gd name="T7" fmla="*/ 1150 h 1254"/>
                <a:gd name="T8" fmla="*/ 470 w 940"/>
                <a:gd name="T9" fmla="*/ 1253 h 1254"/>
                <a:gd name="T10" fmla="*/ 939 w 940"/>
                <a:gd name="T11" fmla="*/ 1150 h 1254"/>
                <a:gd name="T12" fmla="*/ 939 w 940"/>
                <a:gd name="T13" fmla="*/ 103 h 1254"/>
                <a:gd name="T14" fmla="*/ 470 w 940"/>
                <a:gd name="T15" fmla="*/ 0 h 1254"/>
                <a:gd name="T16" fmla="*/ 867 w 940"/>
                <a:gd name="T17" fmla="*/ 684 h 1254"/>
                <a:gd name="T18" fmla="*/ 867 w 940"/>
                <a:gd name="T19" fmla="*/ 684 h 1254"/>
                <a:gd name="T20" fmla="*/ 713 w 940"/>
                <a:gd name="T21" fmla="*/ 837 h 1254"/>
                <a:gd name="T22" fmla="*/ 694 w 940"/>
                <a:gd name="T23" fmla="*/ 837 h 1254"/>
                <a:gd name="T24" fmla="*/ 635 w 940"/>
                <a:gd name="T25" fmla="*/ 778 h 1254"/>
                <a:gd name="T26" fmla="*/ 694 w 940"/>
                <a:gd name="T27" fmla="*/ 720 h 1254"/>
                <a:gd name="T28" fmla="*/ 713 w 940"/>
                <a:gd name="T29" fmla="*/ 720 h 1254"/>
                <a:gd name="T30" fmla="*/ 749 w 940"/>
                <a:gd name="T31" fmla="*/ 684 h 1254"/>
                <a:gd name="T32" fmla="*/ 749 w 940"/>
                <a:gd name="T33" fmla="*/ 430 h 1254"/>
                <a:gd name="T34" fmla="*/ 713 w 940"/>
                <a:gd name="T35" fmla="*/ 394 h 1254"/>
                <a:gd name="T36" fmla="*/ 227 w 940"/>
                <a:gd name="T37" fmla="*/ 394 h 1254"/>
                <a:gd name="T38" fmla="*/ 191 w 940"/>
                <a:gd name="T39" fmla="*/ 430 h 1254"/>
                <a:gd name="T40" fmla="*/ 191 w 940"/>
                <a:gd name="T41" fmla="*/ 684 h 1254"/>
                <a:gd name="T42" fmla="*/ 227 w 940"/>
                <a:gd name="T43" fmla="*/ 720 h 1254"/>
                <a:gd name="T44" fmla="*/ 415 w 940"/>
                <a:gd name="T45" fmla="*/ 720 h 1254"/>
                <a:gd name="T46" fmla="*/ 459 w 940"/>
                <a:gd name="T47" fmla="*/ 739 h 1254"/>
                <a:gd name="T48" fmla="*/ 634 w 940"/>
                <a:gd name="T49" fmla="*/ 931 h 1254"/>
                <a:gd name="T50" fmla="*/ 630 w 940"/>
                <a:gd name="T51" fmla="*/ 1014 h 1254"/>
                <a:gd name="T52" fmla="*/ 590 w 940"/>
                <a:gd name="T53" fmla="*/ 1029 h 1254"/>
                <a:gd name="T54" fmla="*/ 548 w 940"/>
                <a:gd name="T55" fmla="*/ 1010 h 1254"/>
                <a:gd name="T56" fmla="*/ 390 w 940"/>
                <a:gd name="T57" fmla="*/ 837 h 1254"/>
                <a:gd name="T58" fmla="*/ 227 w 940"/>
                <a:gd name="T59" fmla="*/ 837 h 1254"/>
                <a:gd name="T60" fmla="*/ 73 w 940"/>
                <a:gd name="T61" fmla="*/ 684 h 1254"/>
                <a:gd name="T62" fmla="*/ 73 w 940"/>
                <a:gd name="T63" fmla="*/ 430 h 1254"/>
                <a:gd name="T64" fmla="*/ 227 w 940"/>
                <a:gd name="T65" fmla="*/ 276 h 1254"/>
                <a:gd name="T66" fmla="*/ 713 w 940"/>
                <a:gd name="T67" fmla="*/ 276 h 1254"/>
                <a:gd name="T68" fmla="*/ 867 w 940"/>
                <a:gd name="T69" fmla="*/ 430 h 1254"/>
                <a:gd name="T70" fmla="*/ 867 w 940"/>
                <a:gd name="T71" fmla="*/ 68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 h="1254">
                  <a:moveTo>
                    <a:pt x="470" y="0"/>
                  </a:moveTo>
                  <a:lnTo>
                    <a:pt x="470" y="0"/>
                  </a:lnTo>
                  <a:cubicBezTo>
                    <a:pt x="263" y="0"/>
                    <a:pt x="85" y="42"/>
                    <a:pt x="0" y="103"/>
                  </a:cubicBezTo>
                  <a:cubicBezTo>
                    <a:pt x="0" y="1150"/>
                    <a:pt x="0" y="1150"/>
                    <a:pt x="0" y="1150"/>
                  </a:cubicBezTo>
                  <a:cubicBezTo>
                    <a:pt x="85" y="1211"/>
                    <a:pt x="263" y="1253"/>
                    <a:pt x="470" y="1253"/>
                  </a:cubicBezTo>
                  <a:cubicBezTo>
                    <a:pt x="676" y="1253"/>
                    <a:pt x="855" y="1211"/>
                    <a:pt x="939" y="1150"/>
                  </a:cubicBezTo>
                  <a:cubicBezTo>
                    <a:pt x="939" y="103"/>
                    <a:pt x="939" y="103"/>
                    <a:pt x="939" y="103"/>
                  </a:cubicBezTo>
                  <a:cubicBezTo>
                    <a:pt x="855" y="42"/>
                    <a:pt x="676" y="0"/>
                    <a:pt x="470" y="0"/>
                  </a:cubicBezTo>
                  <a:close/>
                  <a:moveTo>
                    <a:pt x="867" y="684"/>
                  </a:moveTo>
                  <a:lnTo>
                    <a:pt x="867" y="684"/>
                  </a:lnTo>
                  <a:cubicBezTo>
                    <a:pt x="867" y="768"/>
                    <a:pt x="798" y="837"/>
                    <a:pt x="713" y="837"/>
                  </a:cubicBezTo>
                  <a:cubicBezTo>
                    <a:pt x="694" y="837"/>
                    <a:pt x="694" y="837"/>
                    <a:pt x="694" y="837"/>
                  </a:cubicBezTo>
                  <a:cubicBezTo>
                    <a:pt x="662" y="837"/>
                    <a:pt x="635" y="811"/>
                    <a:pt x="635" y="778"/>
                  </a:cubicBezTo>
                  <a:cubicBezTo>
                    <a:pt x="635" y="746"/>
                    <a:pt x="662" y="720"/>
                    <a:pt x="694" y="720"/>
                  </a:cubicBezTo>
                  <a:cubicBezTo>
                    <a:pt x="713" y="720"/>
                    <a:pt x="713" y="720"/>
                    <a:pt x="713" y="720"/>
                  </a:cubicBezTo>
                  <a:cubicBezTo>
                    <a:pt x="733" y="720"/>
                    <a:pt x="749" y="703"/>
                    <a:pt x="749" y="684"/>
                  </a:cubicBezTo>
                  <a:cubicBezTo>
                    <a:pt x="749" y="430"/>
                    <a:pt x="749" y="430"/>
                    <a:pt x="749" y="430"/>
                  </a:cubicBezTo>
                  <a:cubicBezTo>
                    <a:pt x="749" y="410"/>
                    <a:pt x="733" y="394"/>
                    <a:pt x="713" y="394"/>
                  </a:cubicBezTo>
                  <a:cubicBezTo>
                    <a:pt x="227" y="394"/>
                    <a:pt x="227" y="394"/>
                    <a:pt x="227" y="394"/>
                  </a:cubicBezTo>
                  <a:cubicBezTo>
                    <a:pt x="207" y="394"/>
                    <a:pt x="191" y="410"/>
                    <a:pt x="191" y="430"/>
                  </a:cubicBezTo>
                  <a:cubicBezTo>
                    <a:pt x="191" y="684"/>
                    <a:pt x="191" y="684"/>
                    <a:pt x="191" y="684"/>
                  </a:cubicBezTo>
                  <a:cubicBezTo>
                    <a:pt x="191" y="703"/>
                    <a:pt x="207" y="720"/>
                    <a:pt x="227" y="720"/>
                  </a:cubicBezTo>
                  <a:cubicBezTo>
                    <a:pt x="415" y="720"/>
                    <a:pt x="415" y="720"/>
                    <a:pt x="415" y="720"/>
                  </a:cubicBezTo>
                  <a:cubicBezTo>
                    <a:pt x="432" y="720"/>
                    <a:pt x="448" y="727"/>
                    <a:pt x="459" y="739"/>
                  </a:cubicBezTo>
                  <a:cubicBezTo>
                    <a:pt x="634" y="931"/>
                    <a:pt x="634" y="931"/>
                    <a:pt x="634" y="931"/>
                  </a:cubicBezTo>
                  <a:cubicBezTo>
                    <a:pt x="656" y="955"/>
                    <a:pt x="654" y="992"/>
                    <a:pt x="630" y="1014"/>
                  </a:cubicBezTo>
                  <a:cubicBezTo>
                    <a:pt x="619" y="1024"/>
                    <a:pt x="605" y="1029"/>
                    <a:pt x="590" y="1029"/>
                  </a:cubicBezTo>
                  <a:cubicBezTo>
                    <a:pt x="576" y="1029"/>
                    <a:pt x="560" y="1023"/>
                    <a:pt x="548" y="1010"/>
                  </a:cubicBezTo>
                  <a:cubicBezTo>
                    <a:pt x="390" y="837"/>
                    <a:pt x="390" y="837"/>
                    <a:pt x="390" y="837"/>
                  </a:cubicBezTo>
                  <a:cubicBezTo>
                    <a:pt x="227" y="837"/>
                    <a:pt x="227" y="837"/>
                    <a:pt x="227" y="837"/>
                  </a:cubicBezTo>
                  <a:cubicBezTo>
                    <a:pt x="142" y="837"/>
                    <a:pt x="73" y="768"/>
                    <a:pt x="73" y="684"/>
                  </a:cubicBezTo>
                  <a:cubicBezTo>
                    <a:pt x="73" y="430"/>
                    <a:pt x="73" y="430"/>
                    <a:pt x="73" y="430"/>
                  </a:cubicBezTo>
                  <a:cubicBezTo>
                    <a:pt x="73" y="345"/>
                    <a:pt x="142" y="276"/>
                    <a:pt x="227" y="276"/>
                  </a:cubicBezTo>
                  <a:cubicBezTo>
                    <a:pt x="713" y="276"/>
                    <a:pt x="713" y="276"/>
                    <a:pt x="713" y="276"/>
                  </a:cubicBezTo>
                  <a:cubicBezTo>
                    <a:pt x="798" y="276"/>
                    <a:pt x="867" y="345"/>
                    <a:pt x="867" y="430"/>
                  </a:cubicBezTo>
                  <a:lnTo>
                    <a:pt x="867" y="684"/>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46">
              <a:extLst>
                <a:ext uri="{FF2B5EF4-FFF2-40B4-BE49-F238E27FC236}">
                  <a16:creationId xmlns:a16="http://schemas.microsoft.com/office/drawing/2014/main" id="{AE485FE5-CD0B-EF26-336B-5B307CD141DF}"/>
                </a:ext>
              </a:extLst>
            </p:cNvPr>
            <p:cNvSpPr>
              <a:spLocks noChangeArrowheads="1"/>
            </p:cNvSpPr>
            <p:nvPr/>
          </p:nvSpPr>
          <p:spPr bwMode="auto">
            <a:xfrm>
              <a:off x="809677" y="5383213"/>
              <a:ext cx="1839913" cy="330200"/>
            </a:xfrm>
            <a:custGeom>
              <a:avLst/>
              <a:gdLst>
                <a:gd name="T0" fmla="*/ 44 w 5109"/>
                <a:gd name="T1" fmla="*/ 554 h 916"/>
                <a:gd name="T2" fmla="*/ 293 w 5109"/>
                <a:gd name="T3" fmla="*/ 380 h 916"/>
                <a:gd name="T4" fmla="*/ 553 w 5109"/>
                <a:gd name="T5" fmla="*/ 71 h 916"/>
                <a:gd name="T6" fmla="*/ 128 w 5109"/>
                <a:gd name="T7" fmla="*/ 197 h 916"/>
                <a:gd name="T8" fmla="*/ 279 w 5109"/>
                <a:gd name="T9" fmla="*/ 712 h 916"/>
                <a:gd name="T10" fmla="*/ 1049 w 5109"/>
                <a:gd name="T11" fmla="*/ 818 h 916"/>
                <a:gd name="T12" fmla="*/ 642 w 5109"/>
                <a:gd name="T13" fmla="*/ 490 h 916"/>
                <a:gd name="T14" fmla="*/ 931 w 5109"/>
                <a:gd name="T15" fmla="*/ 0 h 916"/>
                <a:gd name="T16" fmla="*/ 1173 w 5109"/>
                <a:gd name="T17" fmla="*/ 649 h 916"/>
                <a:gd name="T18" fmla="*/ 1156 w 5109"/>
                <a:gd name="T19" fmla="*/ 818 h 916"/>
                <a:gd name="T20" fmla="*/ 1105 w 5109"/>
                <a:gd name="T21" fmla="*/ 566 h 916"/>
                <a:gd name="T22" fmla="*/ 931 w 5109"/>
                <a:gd name="T23" fmla="*/ 96 h 916"/>
                <a:gd name="T24" fmla="*/ 919 w 5109"/>
                <a:gd name="T25" fmla="*/ 618 h 916"/>
                <a:gd name="T26" fmla="*/ 1332 w 5109"/>
                <a:gd name="T27" fmla="*/ 698 h 916"/>
                <a:gd name="T28" fmla="*/ 1332 w 5109"/>
                <a:gd name="T29" fmla="*/ 9 h 916"/>
                <a:gd name="T30" fmla="*/ 1436 w 5109"/>
                <a:gd name="T31" fmla="*/ 610 h 916"/>
                <a:gd name="T32" fmla="*/ 1796 w 5109"/>
                <a:gd name="T33" fmla="*/ 657 h 916"/>
                <a:gd name="T34" fmla="*/ 1541 w 5109"/>
                <a:gd name="T35" fmla="*/ 711 h 916"/>
                <a:gd name="T36" fmla="*/ 2066 w 5109"/>
                <a:gd name="T37" fmla="*/ 704 h 916"/>
                <a:gd name="T38" fmla="*/ 2066 w 5109"/>
                <a:gd name="T39" fmla="*/ 21 h 916"/>
                <a:gd name="T40" fmla="*/ 2607 w 5109"/>
                <a:gd name="T41" fmla="*/ 249 h 916"/>
                <a:gd name="T42" fmla="*/ 2167 w 5109"/>
                <a:gd name="T43" fmla="*/ 493 h 916"/>
                <a:gd name="T44" fmla="*/ 2066 w 5109"/>
                <a:gd name="T45" fmla="*/ 704 h 916"/>
                <a:gd name="T46" fmla="*/ 2494 w 5109"/>
                <a:gd name="T47" fmla="*/ 250 h 916"/>
                <a:gd name="T48" fmla="*/ 2168 w 5109"/>
                <a:gd name="T49" fmla="*/ 108 h 916"/>
                <a:gd name="T50" fmla="*/ 2475 w 5109"/>
                <a:gd name="T51" fmla="*/ 363 h 916"/>
                <a:gd name="T52" fmla="*/ 2672 w 5109"/>
                <a:gd name="T53" fmla="*/ 614 h 916"/>
                <a:gd name="T54" fmla="*/ 2899 w 5109"/>
                <a:gd name="T55" fmla="*/ 212 h 916"/>
                <a:gd name="T56" fmla="*/ 2936 w 5109"/>
                <a:gd name="T57" fmla="*/ 307 h 916"/>
                <a:gd name="T58" fmla="*/ 2779 w 5109"/>
                <a:gd name="T59" fmla="*/ 506 h 916"/>
                <a:gd name="T60" fmla="*/ 2682 w 5109"/>
                <a:gd name="T61" fmla="*/ 705 h 916"/>
                <a:gd name="T62" fmla="*/ 2993 w 5109"/>
                <a:gd name="T63" fmla="*/ 514 h 916"/>
                <a:gd name="T64" fmla="*/ 3431 w 5109"/>
                <a:gd name="T65" fmla="*/ 375 h 916"/>
                <a:gd name="T66" fmla="*/ 3212 w 5109"/>
                <a:gd name="T67" fmla="*/ 721 h 916"/>
                <a:gd name="T68" fmla="*/ 3322 w 5109"/>
                <a:gd name="T69" fmla="*/ 602 h 916"/>
                <a:gd name="T70" fmla="*/ 3101 w 5109"/>
                <a:gd name="T71" fmla="*/ 327 h 916"/>
                <a:gd name="T72" fmla="*/ 3322 w 5109"/>
                <a:gd name="T73" fmla="*/ 602 h 916"/>
                <a:gd name="T74" fmla="*/ 3506 w 5109"/>
                <a:gd name="T75" fmla="*/ 605 h 916"/>
                <a:gd name="T76" fmla="*/ 3731 w 5109"/>
                <a:gd name="T77" fmla="*/ 210 h 916"/>
                <a:gd name="T78" fmla="*/ 4232 w 5109"/>
                <a:gd name="T79" fmla="*/ 375 h 916"/>
                <a:gd name="T80" fmla="*/ 4173 w 5109"/>
                <a:gd name="T81" fmla="*/ 710 h 916"/>
                <a:gd name="T82" fmla="*/ 4011 w 5109"/>
                <a:gd name="T83" fmla="*/ 302 h 916"/>
                <a:gd name="T84" fmla="*/ 3920 w 5109"/>
                <a:gd name="T85" fmla="*/ 605 h 916"/>
                <a:gd name="T86" fmla="*/ 3823 w 5109"/>
                <a:gd name="T87" fmla="*/ 705 h 916"/>
                <a:gd name="T88" fmla="*/ 3821 w 5109"/>
                <a:gd name="T89" fmla="*/ 324 h 916"/>
                <a:gd name="T90" fmla="*/ 3615 w 5109"/>
                <a:gd name="T91" fmla="*/ 539 h 916"/>
                <a:gd name="T92" fmla="*/ 3518 w 5109"/>
                <a:gd name="T93" fmla="*/ 705 h 916"/>
                <a:gd name="T94" fmla="*/ 4321 w 5109"/>
                <a:gd name="T95" fmla="*/ 812 h 916"/>
                <a:gd name="T96" fmla="*/ 4539 w 5109"/>
                <a:gd name="T97" fmla="*/ 210 h 916"/>
                <a:gd name="T98" fmla="*/ 4726 w 5109"/>
                <a:gd name="T99" fmla="*/ 670 h 916"/>
                <a:gd name="T100" fmla="*/ 4428 w 5109"/>
                <a:gd name="T101" fmla="*/ 910 h 916"/>
                <a:gd name="T102" fmla="*/ 4649 w 5109"/>
                <a:gd name="T103" fmla="*/ 603 h 916"/>
                <a:gd name="T104" fmla="*/ 4540 w 5109"/>
                <a:gd name="T105" fmla="*/ 302 h 916"/>
                <a:gd name="T106" fmla="*/ 4540 w 5109"/>
                <a:gd name="T107" fmla="*/ 630 h 916"/>
                <a:gd name="T108" fmla="*/ 4840 w 5109"/>
                <a:gd name="T109" fmla="*/ 566 h 916"/>
                <a:gd name="T110" fmla="*/ 4898 w 5109"/>
                <a:gd name="T111" fmla="*/ 104 h 916"/>
                <a:gd name="T112" fmla="*/ 5069 w 5109"/>
                <a:gd name="T113" fmla="*/ 231 h 916"/>
                <a:gd name="T114" fmla="*/ 4947 w 5109"/>
                <a:gd name="T115" fmla="*/ 323 h 916"/>
                <a:gd name="T116" fmla="*/ 5092 w 5109"/>
                <a:gd name="T117" fmla="*/ 638 h 916"/>
                <a:gd name="T118" fmla="*/ 5105 w 5109"/>
                <a:gd name="T119" fmla="*/ 701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9" h="916">
                  <a:moveTo>
                    <a:pt x="0" y="639"/>
                  </a:moveTo>
                  <a:lnTo>
                    <a:pt x="0" y="639"/>
                  </a:lnTo>
                  <a:cubicBezTo>
                    <a:pt x="4" y="605"/>
                    <a:pt x="21" y="570"/>
                    <a:pt x="44" y="554"/>
                  </a:cubicBezTo>
                  <a:cubicBezTo>
                    <a:pt x="122" y="597"/>
                    <a:pt x="208" y="615"/>
                    <a:pt x="279" y="615"/>
                  </a:cubicBezTo>
                  <a:cubicBezTo>
                    <a:pt x="359" y="615"/>
                    <a:pt x="464" y="586"/>
                    <a:pt x="464" y="494"/>
                  </a:cubicBezTo>
                  <a:cubicBezTo>
                    <a:pt x="464" y="394"/>
                    <a:pt x="374" y="385"/>
                    <a:pt x="293" y="380"/>
                  </a:cubicBezTo>
                  <a:cubicBezTo>
                    <a:pt x="169" y="373"/>
                    <a:pt x="14" y="357"/>
                    <a:pt x="14" y="197"/>
                  </a:cubicBezTo>
                  <a:cubicBezTo>
                    <a:pt x="14" y="52"/>
                    <a:pt x="164" y="3"/>
                    <a:pt x="297" y="3"/>
                  </a:cubicBezTo>
                  <a:cubicBezTo>
                    <a:pt x="399" y="3"/>
                    <a:pt x="475" y="26"/>
                    <a:pt x="553" y="71"/>
                  </a:cubicBezTo>
                  <a:cubicBezTo>
                    <a:pt x="549" y="104"/>
                    <a:pt x="535" y="133"/>
                    <a:pt x="507" y="151"/>
                  </a:cubicBezTo>
                  <a:cubicBezTo>
                    <a:pt x="434" y="113"/>
                    <a:pt x="368" y="100"/>
                    <a:pt x="297" y="100"/>
                  </a:cubicBezTo>
                  <a:cubicBezTo>
                    <a:pt x="234" y="100"/>
                    <a:pt x="128" y="112"/>
                    <a:pt x="128" y="197"/>
                  </a:cubicBezTo>
                  <a:cubicBezTo>
                    <a:pt x="128" y="291"/>
                    <a:pt x="259" y="279"/>
                    <a:pt x="379" y="297"/>
                  </a:cubicBezTo>
                  <a:cubicBezTo>
                    <a:pt x="482" y="313"/>
                    <a:pt x="578" y="350"/>
                    <a:pt x="578" y="494"/>
                  </a:cubicBezTo>
                  <a:cubicBezTo>
                    <a:pt x="578" y="654"/>
                    <a:pt x="422" y="712"/>
                    <a:pt x="279" y="712"/>
                  </a:cubicBezTo>
                  <a:cubicBezTo>
                    <a:pt x="185" y="712"/>
                    <a:pt x="90" y="688"/>
                    <a:pt x="0" y="639"/>
                  </a:cubicBezTo>
                  <a:close/>
                  <a:moveTo>
                    <a:pt x="1049" y="818"/>
                  </a:moveTo>
                  <a:lnTo>
                    <a:pt x="1049" y="818"/>
                  </a:lnTo>
                  <a:lnTo>
                    <a:pt x="992" y="708"/>
                  </a:lnTo>
                  <a:cubicBezTo>
                    <a:pt x="972" y="713"/>
                    <a:pt x="952" y="716"/>
                    <a:pt x="931" y="716"/>
                  </a:cubicBezTo>
                  <a:cubicBezTo>
                    <a:pt x="819" y="716"/>
                    <a:pt x="642" y="700"/>
                    <a:pt x="642" y="490"/>
                  </a:cubicBezTo>
                  <a:lnTo>
                    <a:pt x="642" y="398"/>
                  </a:lnTo>
                  <a:cubicBezTo>
                    <a:pt x="642" y="301"/>
                    <a:pt x="649" y="171"/>
                    <a:pt x="685" y="67"/>
                  </a:cubicBezTo>
                  <a:cubicBezTo>
                    <a:pt x="764" y="27"/>
                    <a:pt x="840" y="0"/>
                    <a:pt x="931" y="0"/>
                  </a:cubicBezTo>
                  <a:cubicBezTo>
                    <a:pt x="1105" y="0"/>
                    <a:pt x="1219" y="51"/>
                    <a:pt x="1219" y="224"/>
                  </a:cubicBezTo>
                  <a:lnTo>
                    <a:pt x="1219" y="316"/>
                  </a:lnTo>
                  <a:cubicBezTo>
                    <a:pt x="1219" y="414"/>
                    <a:pt x="1208" y="569"/>
                    <a:pt x="1173" y="649"/>
                  </a:cubicBezTo>
                  <a:cubicBezTo>
                    <a:pt x="1149" y="660"/>
                    <a:pt x="1123" y="671"/>
                    <a:pt x="1098" y="682"/>
                  </a:cubicBezTo>
                  <a:lnTo>
                    <a:pt x="1123" y="729"/>
                  </a:lnTo>
                  <a:cubicBezTo>
                    <a:pt x="1139" y="760"/>
                    <a:pt x="1153" y="789"/>
                    <a:pt x="1156" y="818"/>
                  </a:cubicBezTo>
                  <a:cubicBezTo>
                    <a:pt x="1136" y="821"/>
                    <a:pt x="1120" y="823"/>
                    <a:pt x="1104" y="823"/>
                  </a:cubicBezTo>
                  <a:cubicBezTo>
                    <a:pt x="1087" y="823"/>
                    <a:pt x="1070" y="821"/>
                    <a:pt x="1049" y="818"/>
                  </a:cubicBezTo>
                  <a:close/>
                  <a:moveTo>
                    <a:pt x="1105" y="566"/>
                  </a:moveTo>
                  <a:lnTo>
                    <a:pt x="1105" y="566"/>
                  </a:lnTo>
                  <a:lnTo>
                    <a:pt x="1105" y="139"/>
                  </a:lnTo>
                  <a:cubicBezTo>
                    <a:pt x="1071" y="110"/>
                    <a:pt x="1001" y="96"/>
                    <a:pt x="931" y="96"/>
                  </a:cubicBezTo>
                  <a:cubicBezTo>
                    <a:pt x="861" y="96"/>
                    <a:pt x="792" y="110"/>
                    <a:pt x="757" y="139"/>
                  </a:cubicBezTo>
                  <a:lnTo>
                    <a:pt x="757" y="575"/>
                  </a:lnTo>
                  <a:cubicBezTo>
                    <a:pt x="793" y="604"/>
                    <a:pt x="854" y="618"/>
                    <a:pt x="919" y="618"/>
                  </a:cubicBezTo>
                  <a:cubicBezTo>
                    <a:pt x="989" y="618"/>
                    <a:pt x="1063" y="600"/>
                    <a:pt x="1105" y="566"/>
                  </a:cubicBezTo>
                  <a:close/>
                  <a:moveTo>
                    <a:pt x="1332" y="698"/>
                  </a:moveTo>
                  <a:lnTo>
                    <a:pt x="1332" y="698"/>
                  </a:lnTo>
                  <a:cubicBezTo>
                    <a:pt x="1321" y="661"/>
                    <a:pt x="1321" y="624"/>
                    <a:pt x="1321" y="585"/>
                  </a:cubicBezTo>
                  <a:lnTo>
                    <a:pt x="1321" y="121"/>
                  </a:lnTo>
                  <a:cubicBezTo>
                    <a:pt x="1321" y="83"/>
                    <a:pt x="1321" y="45"/>
                    <a:pt x="1332" y="9"/>
                  </a:cubicBezTo>
                  <a:cubicBezTo>
                    <a:pt x="1353" y="6"/>
                    <a:pt x="1369" y="4"/>
                    <a:pt x="1385" y="4"/>
                  </a:cubicBezTo>
                  <a:cubicBezTo>
                    <a:pt x="1401" y="4"/>
                    <a:pt x="1417" y="6"/>
                    <a:pt x="1436" y="9"/>
                  </a:cubicBezTo>
                  <a:lnTo>
                    <a:pt x="1436" y="610"/>
                  </a:lnTo>
                  <a:cubicBezTo>
                    <a:pt x="1468" y="614"/>
                    <a:pt x="1500" y="614"/>
                    <a:pt x="1538" y="614"/>
                  </a:cubicBezTo>
                  <a:lnTo>
                    <a:pt x="1791" y="614"/>
                  </a:lnTo>
                  <a:cubicBezTo>
                    <a:pt x="1794" y="630"/>
                    <a:pt x="1796" y="643"/>
                    <a:pt x="1796" y="657"/>
                  </a:cubicBezTo>
                  <a:cubicBezTo>
                    <a:pt x="1796" y="669"/>
                    <a:pt x="1794" y="683"/>
                    <a:pt x="1791" y="700"/>
                  </a:cubicBezTo>
                  <a:cubicBezTo>
                    <a:pt x="1759" y="711"/>
                    <a:pt x="1726" y="711"/>
                    <a:pt x="1694" y="711"/>
                  </a:cubicBezTo>
                  <a:lnTo>
                    <a:pt x="1541" y="711"/>
                  </a:lnTo>
                  <a:cubicBezTo>
                    <a:pt x="1470" y="711"/>
                    <a:pt x="1398" y="710"/>
                    <a:pt x="1332" y="698"/>
                  </a:cubicBezTo>
                  <a:close/>
                  <a:moveTo>
                    <a:pt x="2066" y="704"/>
                  </a:moveTo>
                  <a:lnTo>
                    <a:pt x="2066" y="704"/>
                  </a:lnTo>
                  <a:cubicBezTo>
                    <a:pt x="2054" y="642"/>
                    <a:pt x="2054" y="610"/>
                    <a:pt x="2054" y="388"/>
                  </a:cubicBezTo>
                  <a:lnTo>
                    <a:pt x="2054" y="110"/>
                  </a:lnTo>
                  <a:cubicBezTo>
                    <a:pt x="2054" y="79"/>
                    <a:pt x="2054" y="50"/>
                    <a:pt x="2066" y="21"/>
                  </a:cubicBezTo>
                  <a:cubicBezTo>
                    <a:pt x="2133" y="8"/>
                    <a:pt x="2203" y="0"/>
                    <a:pt x="2273" y="0"/>
                  </a:cubicBezTo>
                  <a:cubicBezTo>
                    <a:pt x="2382" y="0"/>
                    <a:pt x="2487" y="19"/>
                    <a:pt x="2568" y="68"/>
                  </a:cubicBezTo>
                  <a:cubicBezTo>
                    <a:pt x="2605" y="135"/>
                    <a:pt x="2594" y="189"/>
                    <a:pt x="2607" y="249"/>
                  </a:cubicBezTo>
                  <a:cubicBezTo>
                    <a:pt x="2607" y="365"/>
                    <a:pt x="2579" y="373"/>
                    <a:pt x="2566" y="435"/>
                  </a:cubicBezTo>
                  <a:cubicBezTo>
                    <a:pt x="2483" y="483"/>
                    <a:pt x="2391" y="500"/>
                    <a:pt x="2291" y="500"/>
                  </a:cubicBezTo>
                  <a:cubicBezTo>
                    <a:pt x="2251" y="500"/>
                    <a:pt x="2210" y="497"/>
                    <a:pt x="2167" y="493"/>
                  </a:cubicBezTo>
                  <a:lnTo>
                    <a:pt x="2167" y="704"/>
                  </a:lnTo>
                  <a:cubicBezTo>
                    <a:pt x="2149" y="708"/>
                    <a:pt x="2133" y="710"/>
                    <a:pt x="2117" y="710"/>
                  </a:cubicBezTo>
                  <a:cubicBezTo>
                    <a:pt x="2102" y="710"/>
                    <a:pt x="2086" y="708"/>
                    <a:pt x="2066" y="704"/>
                  </a:cubicBezTo>
                  <a:close/>
                  <a:moveTo>
                    <a:pt x="2475" y="363"/>
                  </a:moveTo>
                  <a:lnTo>
                    <a:pt x="2475" y="363"/>
                  </a:lnTo>
                  <a:cubicBezTo>
                    <a:pt x="2485" y="331"/>
                    <a:pt x="2494" y="311"/>
                    <a:pt x="2494" y="250"/>
                  </a:cubicBezTo>
                  <a:cubicBezTo>
                    <a:pt x="2494" y="191"/>
                    <a:pt x="2481" y="175"/>
                    <a:pt x="2475" y="137"/>
                  </a:cubicBezTo>
                  <a:cubicBezTo>
                    <a:pt x="2428" y="110"/>
                    <a:pt x="2361" y="97"/>
                    <a:pt x="2289" y="97"/>
                  </a:cubicBezTo>
                  <a:cubicBezTo>
                    <a:pt x="2250" y="97"/>
                    <a:pt x="2208" y="101"/>
                    <a:pt x="2168" y="108"/>
                  </a:cubicBezTo>
                  <a:lnTo>
                    <a:pt x="2168" y="393"/>
                  </a:lnTo>
                  <a:cubicBezTo>
                    <a:pt x="2208" y="398"/>
                    <a:pt x="2250" y="402"/>
                    <a:pt x="2290" y="402"/>
                  </a:cubicBezTo>
                  <a:cubicBezTo>
                    <a:pt x="2358" y="402"/>
                    <a:pt x="2424" y="392"/>
                    <a:pt x="2475" y="363"/>
                  </a:cubicBezTo>
                  <a:close/>
                  <a:moveTo>
                    <a:pt x="2682" y="705"/>
                  </a:moveTo>
                  <a:lnTo>
                    <a:pt x="2682" y="705"/>
                  </a:lnTo>
                  <a:cubicBezTo>
                    <a:pt x="2672" y="675"/>
                    <a:pt x="2672" y="645"/>
                    <a:pt x="2672" y="614"/>
                  </a:cubicBezTo>
                  <a:lnTo>
                    <a:pt x="2672" y="516"/>
                  </a:lnTo>
                  <a:cubicBezTo>
                    <a:pt x="2672" y="445"/>
                    <a:pt x="2673" y="331"/>
                    <a:pt x="2705" y="260"/>
                  </a:cubicBezTo>
                  <a:cubicBezTo>
                    <a:pt x="2766" y="229"/>
                    <a:pt x="2830" y="212"/>
                    <a:pt x="2899" y="212"/>
                  </a:cubicBezTo>
                  <a:cubicBezTo>
                    <a:pt x="2917" y="212"/>
                    <a:pt x="2935" y="213"/>
                    <a:pt x="2953" y="215"/>
                  </a:cubicBezTo>
                  <a:cubicBezTo>
                    <a:pt x="2954" y="224"/>
                    <a:pt x="2955" y="231"/>
                    <a:pt x="2955" y="239"/>
                  </a:cubicBezTo>
                  <a:cubicBezTo>
                    <a:pt x="2955" y="263"/>
                    <a:pt x="2949" y="286"/>
                    <a:pt x="2936" y="307"/>
                  </a:cubicBezTo>
                  <a:cubicBezTo>
                    <a:pt x="2923" y="305"/>
                    <a:pt x="2909" y="304"/>
                    <a:pt x="2896" y="304"/>
                  </a:cubicBezTo>
                  <a:cubicBezTo>
                    <a:pt x="2864" y="304"/>
                    <a:pt x="2831" y="311"/>
                    <a:pt x="2798" y="325"/>
                  </a:cubicBezTo>
                  <a:cubicBezTo>
                    <a:pt x="2781" y="377"/>
                    <a:pt x="2779" y="460"/>
                    <a:pt x="2779" y="506"/>
                  </a:cubicBezTo>
                  <a:lnTo>
                    <a:pt x="2779" y="705"/>
                  </a:lnTo>
                  <a:cubicBezTo>
                    <a:pt x="2762" y="708"/>
                    <a:pt x="2748" y="710"/>
                    <a:pt x="2733" y="710"/>
                  </a:cubicBezTo>
                  <a:cubicBezTo>
                    <a:pt x="2718" y="710"/>
                    <a:pt x="2703" y="708"/>
                    <a:pt x="2682" y="705"/>
                  </a:cubicBezTo>
                  <a:close/>
                  <a:moveTo>
                    <a:pt x="2993" y="555"/>
                  </a:moveTo>
                  <a:lnTo>
                    <a:pt x="2993" y="555"/>
                  </a:lnTo>
                  <a:lnTo>
                    <a:pt x="2993" y="514"/>
                  </a:lnTo>
                  <a:cubicBezTo>
                    <a:pt x="2993" y="443"/>
                    <a:pt x="2996" y="330"/>
                    <a:pt x="3026" y="259"/>
                  </a:cubicBezTo>
                  <a:cubicBezTo>
                    <a:pt x="3096" y="225"/>
                    <a:pt x="3156" y="210"/>
                    <a:pt x="3212" y="210"/>
                  </a:cubicBezTo>
                  <a:cubicBezTo>
                    <a:pt x="3334" y="210"/>
                    <a:pt x="3431" y="242"/>
                    <a:pt x="3431" y="375"/>
                  </a:cubicBezTo>
                  <a:lnTo>
                    <a:pt x="3431" y="414"/>
                  </a:lnTo>
                  <a:cubicBezTo>
                    <a:pt x="3431" y="437"/>
                    <a:pt x="3431" y="590"/>
                    <a:pt x="3399" y="670"/>
                  </a:cubicBezTo>
                  <a:cubicBezTo>
                    <a:pt x="3346" y="703"/>
                    <a:pt x="3284" y="721"/>
                    <a:pt x="3212" y="721"/>
                  </a:cubicBezTo>
                  <a:cubicBezTo>
                    <a:pt x="3094" y="721"/>
                    <a:pt x="2993" y="693"/>
                    <a:pt x="2993" y="555"/>
                  </a:cubicBezTo>
                  <a:close/>
                  <a:moveTo>
                    <a:pt x="3322" y="602"/>
                  </a:moveTo>
                  <a:lnTo>
                    <a:pt x="3322" y="602"/>
                  </a:lnTo>
                  <a:lnTo>
                    <a:pt x="3322" y="327"/>
                  </a:lnTo>
                  <a:cubicBezTo>
                    <a:pt x="3299" y="310"/>
                    <a:pt x="3256" y="301"/>
                    <a:pt x="3211" y="301"/>
                  </a:cubicBezTo>
                  <a:cubicBezTo>
                    <a:pt x="3168" y="301"/>
                    <a:pt x="3125" y="310"/>
                    <a:pt x="3101" y="327"/>
                  </a:cubicBezTo>
                  <a:lnTo>
                    <a:pt x="3101" y="602"/>
                  </a:lnTo>
                  <a:cubicBezTo>
                    <a:pt x="3123" y="619"/>
                    <a:pt x="3167" y="629"/>
                    <a:pt x="3211" y="629"/>
                  </a:cubicBezTo>
                  <a:cubicBezTo>
                    <a:pt x="3256" y="629"/>
                    <a:pt x="3300" y="619"/>
                    <a:pt x="3322" y="602"/>
                  </a:cubicBezTo>
                  <a:close/>
                  <a:moveTo>
                    <a:pt x="3518" y="705"/>
                  </a:moveTo>
                  <a:lnTo>
                    <a:pt x="3518" y="705"/>
                  </a:lnTo>
                  <a:cubicBezTo>
                    <a:pt x="3506" y="672"/>
                    <a:pt x="3506" y="638"/>
                    <a:pt x="3506" y="605"/>
                  </a:cubicBezTo>
                  <a:lnTo>
                    <a:pt x="3506" y="493"/>
                  </a:lnTo>
                  <a:cubicBezTo>
                    <a:pt x="3506" y="437"/>
                    <a:pt x="3513" y="327"/>
                    <a:pt x="3538" y="259"/>
                  </a:cubicBezTo>
                  <a:cubicBezTo>
                    <a:pt x="3609" y="225"/>
                    <a:pt x="3674" y="210"/>
                    <a:pt x="3731" y="210"/>
                  </a:cubicBezTo>
                  <a:cubicBezTo>
                    <a:pt x="3787" y="210"/>
                    <a:pt x="3838" y="217"/>
                    <a:pt x="3876" y="241"/>
                  </a:cubicBezTo>
                  <a:cubicBezTo>
                    <a:pt x="3926" y="218"/>
                    <a:pt x="3969" y="210"/>
                    <a:pt x="4010" y="210"/>
                  </a:cubicBezTo>
                  <a:cubicBezTo>
                    <a:pt x="4132" y="210"/>
                    <a:pt x="4232" y="242"/>
                    <a:pt x="4232" y="375"/>
                  </a:cubicBezTo>
                  <a:lnTo>
                    <a:pt x="4232" y="605"/>
                  </a:lnTo>
                  <a:cubicBezTo>
                    <a:pt x="4232" y="636"/>
                    <a:pt x="4232" y="668"/>
                    <a:pt x="4220" y="705"/>
                  </a:cubicBezTo>
                  <a:cubicBezTo>
                    <a:pt x="4206" y="709"/>
                    <a:pt x="4189" y="710"/>
                    <a:pt x="4173" y="710"/>
                  </a:cubicBezTo>
                  <a:cubicBezTo>
                    <a:pt x="4155" y="710"/>
                    <a:pt x="4138" y="708"/>
                    <a:pt x="4121" y="705"/>
                  </a:cubicBezTo>
                  <a:lnTo>
                    <a:pt x="4121" y="375"/>
                  </a:lnTo>
                  <a:cubicBezTo>
                    <a:pt x="4121" y="310"/>
                    <a:pt x="4065" y="302"/>
                    <a:pt x="4011" y="302"/>
                  </a:cubicBezTo>
                  <a:cubicBezTo>
                    <a:pt x="3983" y="302"/>
                    <a:pt x="3950" y="308"/>
                    <a:pt x="3919" y="325"/>
                  </a:cubicBezTo>
                  <a:cubicBezTo>
                    <a:pt x="3920" y="371"/>
                    <a:pt x="3920" y="421"/>
                    <a:pt x="3920" y="469"/>
                  </a:cubicBezTo>
                  <a:lnTo>
                    <a:pt x="3920" y="605"/>
                  </a:lnTo>
                  <a:cubicBezTo>
                    <a:pt x="3920" y="636"/>
                    <a:pt x="3920" y="667"/>
                    <a:pt x="3914" y="705"/>
                  </a:cubicBezTo>
                  <a:cubicBezTo>
                    <a:pt x="3900" y="709"/>
                    <a:pt x="3885" y="711"/>
                    <a:pt x="3870" y="711"/>
                  </a:cubicBezTo>
                  <a:cubicBezTo>
                    <a:pt x="3855" y="711"/>
                    <a:pt x="3839" y="709"/>
                    <a:pt x="3823" y="705"/>
                  </a:cubicBezTo>
                  <a:cubicBezTo>
                    <a:pt x="3819" y="672"/>
                    <a:pt x="3818" y="639"/>
                    <a:pt x="3818" y="606"/>
                  </a:cubicBezTo>
                  <a:lnTo>
                    <a:pt x="3818" y="470"/>
                  </a:lnTo>
                  <a:cubicBezTo>
                    <a:pt x="3818" y="419"/>
                    <a:pt x="3820" y="373"/>
                    <a:pt x="3821" y="324"/>
                  </a:cubicBezTo>
                  <a:cubicBezTo>
                    <a:pt x="3801" y="308"/>
                    <a:pt x="3765" y="301"/>
                    <a:pt x="3731" y="301"/>
                  </a:cubicBezTo>
                  <a:cubicBezTo>
                    <a:pt x="3698" y="301"/>
                    <a:pt x="3665" y="306"/>
                    <a:pt x="3633" y="321"/>
                  </a:cubicBezTo>
                  <a:cubicBezTo>
                    <a:pt x="3614" y="392"/>
                    <a:pt x="3615" y="486"/>
                    <a:pt x="3615" y="539"/>
                  </a:cubicBezTo>
                  <a:lnTo>
                    <a:pt x="3615" y="705"/>
                  </a:lnTo>
                  <a:cubicBezTo>
                    <a:pt x="3601" y="709"/>
                    <a:pt x="3585" y="711"/>
                    <a:pt x="3568" y="711"/>
                  </a:cubicBezTo>
                  <a:cubicBezTo>
                    <a:pt x="3552" y="711"/>
                    <a:pt x="3535" y="709"/>
                    <a:pt x="3518" y="705"/>
                  </a:cubicBezTo>
                  <a:close/>
                  <a:moveTo>
                    <a:pt x="4331" y="910"/>
                  </a:moveTo>
                  <a:lnTo>
                    <a:pt x="4331" y="910"/>
                  </a:lnTo>
                  <a:cubicBezTo>
                    <a:pt x="4321" y="878"/>
                    <a:pt x="4321" y="845"/>
                    <a:pt x="4321" y="812"/>
                  </a:cubicBezTo>
                  <a:lnTo>
                    <a:pt x="4321" y="509"/>
                  </a:lnTo>
                  <a:cubicBezTo>
                    <a:pt x="4321" y="441"/>
                    <a:pt x="4323" y="331"/>
                    <a:pt x="4354" y="259"/>
                  </a:cubicBezTo>
                  <a:cubicBezTo>
                    <a:pt x="4423" y="225"/>
                    <a:pt x="4482" y="210"/>
                    <a:pt x="4539" y="210"/>
                  </a:cubicBezTo>
                  <a:cubicBezTo>
                    <a:pt x="4661" y="210"/>
                    <a:pt x="4757" y="242"/>
                    <a:pt x="4757" y="375"/>
                  </a:cubicBezTo>
                  <a:lnTo>
                    <a:pt x="4757" y="414"/>
                  </a:lnTo>
                  <a:cubicBezTo>
                    <a:pt x="4757" y="437"/>
                    <a:pt x="4757" y="590"/>
                    <a:pt x="4726" y="670"/>
                  </a:cubicBezTo>
                  <a:cubicBezTo>
                    <a:pt x="4673" y="703"/>
                    <a:pt x="4610" y="721"/>
                    <a:pt x="4539" y="721"/>
                  </a:cubicBezTo>
                  <a:cubicBezTo>
                    <a:pt x="4495" y="721"/>
                    <a:pt x="4453" y="714"/>
                    <a:pt x="4428" y="691"/>
                  </a:cubicBezTo>
                  <a:lnTo>
                    <a:pt x="4428" y="910"/>
                  </a:lnTo>
                  <a:cubicBezTo>
                    <a:pt x="4410" y="913"/>
                    <a:pt x="4395" y="915"/>
                    <a:pt x="4380" y="915"/>
                  </a:cubicBezTo>
                  <a:cubicBezTo>
                    <a:pt x="4366" y="915"/>
                    <a:pt x="4351" y="913"/>
                    <a:pt x="4331" y="910"/>
                  </a:cubicBezTo>
                  <a:close/>
                  <a:moveTo>
                    <a:pt x="4649" y="603"/>
                  </a:moveTo>
                  <a:lnTo>
                    <a:pt x="4649" y="603"/>
                  </a:lnTo>
                  <a:cubicBezTo>
                    <a:pt x="4649" y="329"/>
                    <a:pt x="4649" y="420"/>
                    <a:pt x="4649" y="329"/>
                  </a:cubicBezTo>
                  <a:cubicBezTo>
                    <a:pt x="4627" y="311"/>
                    <a:pt x="4584" y="302"/>
                    <a:pt x="4540" y="302"/>
                  </a:cubicBezTo>
                  <a:cubicBezTo>
                    <a:pt x="4495" y="302"/>
                    <a:pt x="4451" y="311"/>
                    <a:pt x="4428" y="329"/>
                  </a:cubicBezTo>
                  <a:cubicBezTo>
                    <a:pt x="4428" y="603"/>
                    <a:pt x="4428" y="512"/>
                    <a:pt x="4428" y="603"/>
                  </a:cubicBezTo>
                  <a:cubicBezTo>
                    <a:pt x="4453" y="620"/>
                    <a:pt x="4496" y="630"/>
                    <a:pt x="4540" y="630"/>
                  </a:cubicBezTo>
                  <a:cubicBezTo>
                    <a:pt x="4583" y="630"/>
                    <a:pt x="4627" y="620"/>
                    <a:pt x="4649" y="603"/>
                  </a:cubicBezTo>
                  <a:close/>
                  <a:moveTo>
                    <a:pt x="4840" y="566"/>
                  </a:moveTo>
                  <a:lnTo>
                    <a:pt x="4840" y="566"/>
                  </a:lnTo>
                  <a:lnTo>
                    <a:pt x="4840" y="251"/>
                  </a:lnTo>
                  <a:cubicBezTo>
                    <a:pt x="4840" y="207"/>
                    <a:pt x="4840" y="157"/>
                    <a:pt x="4850" y="111"/>
                  </a:cubicBezTo>
                  <a:cubicBezTo>
                    <a:pt x="4865" y="107"/>
                    <a:pt x="4881" y="104"/>
                    <a:pt x="4898" y="104"/>
                  </a:cubicBezTo>
                  <a:cubicBezTo>
                    <a:pt x="4914" y="104"/>
                    <a:pt x="4930" y="107"/>
                    <a:pt x="4947" y="110"/>
                  </a:cubicBezTo>
                  <a:lnTo>
                    <a:pt x="4947" y="231"/>
                  </a:lnTo>
                  <a:lnTo>
                    <a:pt x="5069" y="231"/>
                  </a:lnTo>
                  <a:cubicBezTo>
                    <a:pt x="5074" y="246"/>
                    <a:pt x="5077" y="262"/>
                    <a:pt x="5077" y="277"/>
                  </a:cubicBezTo>
                  <a:cubicBezTo>
                    <a:pt x="5077" y="293"/>
                    <a:pt x="5074" y="308"/>
                    <a:pt x="5069" y="323"/>
                  </a:cubicBezTo>
                  <a:lnTo>
                    <a:pt x="4947" y="323"/>
                  </a:lnTo>
                  <a:lnTo>
                    <a:pt x="4947" y="561"/>
                  </a:lnTo>
                  <a:cubicBezTo>
                    <a:pt x="4947" y="620"/>
                    <a:pt x="4981" y="640"/>
                    <a:pt x="5049" y="640"/>
                  </a:cubicBezTo>
                  <a:cubicBezTo>
                    <a:pt x="5062" y="640"/>
                    <a:pt x="5076" y="639"/>
                    <a:pt x="5092" y="638"/>
                  </a:cubicBezTo>
                  <a:cubicBezTo>
                    <a:pt x="5096" y="647"/>
                    <a:pt x="5102" y="645"/>
                    <a:pt x="5106" y="666"/>
                  </a:cubicBezTo>
                  <a:cubicBezTo>
                    <a:pt x="5107" y="673"/>
                    <a:pt x="5108" y="678"/>
                    <a:pt x="5108" y="683"/>
                  </a:cubicBezTo>
                  <a:cubicBezTo>
                    <a:pt x="5108" y="695"/>
                    <a:pt x="5106" y="695"/>
                    <a:pt x="5105" y="701"/>
                  </a:cubicBezTo>
                  <a:cubicBezTo>
                    <a:pt x="5090" y="708"/>
                    <a:pt x="5055" y="721"/>
                    <a:pt x="4994" y="721"/>
                  </a:cubicBezTo>
                  <a:cubicBezTo>
                    <a:pt x="4941" y="721"/>
                    <a:pt x="4840" y="697"/>
                    <a:pt x="4840" y="56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 name="TextBox 6">
            <a:extLst>
              <a:ext uri="{FF2B5EF4-FFF2-40B4-BE49-F238E27FC236}">
                <a16:creationId xmlns:a16="http://schemas.microsoft.com/office/drawing/2014/main" id="{E7BB998C-2581-C361-26BE-8BB34C4D9127}"/>
              </a:ext>
            </a:extLst>
          </p:cNvPr>
          <p:cNvSpPr txBox="1"/>
          <p:nvPr/>
        </p:nvSpPr>
        <p:spPr>
          <a:xfrm>
            <a:off x="8635439" y="1611092"/>
            <a:ext cx="557561"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grpSp>
        <p:nvGrpSpPr>
          <p:cNvPr id="8" name="Group 7">
            <a:extLst>
              <a:ext uri="{FF2B5EF4-FFF2-40B4-BE49-F238E27FC236}">
                <a16:creationId xmlns:a16="http://schemas.microsoft.com/office/drawing/2014/main" id="{48F5B3F5-7DE2-FF24-4566-BB5E8B9BF7E3}"/>
              </a:ext>
            </a:extLst>
          </p:cNvPr>
          <p:cNvGrpSpPr/>
          <p:nvPr/>
        </p:nvGrpSpPr>
        <p:grpSpPr>
          <a:xfrm>
            <a:off x="2692432" y="1646023"/>
            <a:ext cx="2308225" cy="450850"/>
            <a:chOff x="341365" y="5284788"/>
            <a:chExt cx="2308225" cy="450850"/>
          </a:xfrm>
        </p:grpSpPr>
        <p:sp>
          <p:nvSpPr>
            <p:cNvPr id="9" name="Freeform 45">
              <a:extLst>
                <a:ext uri="{FF2B5EF4-FFF2-40B4-BE49-F238E27FC236}">
                  <a16:creationId xmlns:a16="http://schemas.microsoft.com/office/drawing/2014/main" id="{4D1DFE8E-208D-EEE0-F1CB-7092A307708E}"/>
                </a:ext>
              </a:extLst>
            </p:cNvPr>
            <p:cNvSpPr>
              <a:spLocks noChangeArrowheads="1"/>
            </p:cNvSpPr>
            <p:nvPr/>
          </p:nvSpPr>
          <p:spPr bwMode="auto">
            <a:xfrm>
              <a:off x="341365" y="5284788"/>
              <a:ext cx="338137" cy="450850"/>
            </a:xfrm>
            <a:custGeom>
              <a:avLst/>
              <a:gdLst>
                <a:gd name="T0" fmla="*/ 470 w 940"/>
                <a:gd name="T1" fmla="*/ 0 h 1254"/>
                <a:gd name="T2" fmla="*/ 470 w 940"/>
                <a:gd name="T3" fmla="*/ 0 h 1254"/>
                <a:gd name="T4" fmla="*/ 0 w 940"/>
                <a:gd name="T5" fmla="*/ 103 h 1254"/>
                <a:gd name="T6" fmla="*/ 0 w 940"/>
                <a:gd name="T7" fmla="*/ 1150 h 1254"/>
                <a:gd name="T8" fmla="*/ 470 w 940"/>
                <a:gd name="T9" fmla="*/ 1253 h 1254"/>
                <a:gd name="T10" fmla="*/ 939 w 940"/>
                <a:gd name="T11" fmla="*/ 1150 h 1254"/>
                <a:gd name="T12" fmla="*/ 939 w 940"/>
                <a:gd name="T13" fmla="*/ 103 h 1254"/>
                <a:gd name="T14" fmla="*/ 470 w 940"/>
                <a:gd name="T15" fmla="*/ 0 h 1254"/>
                <a:gd name="T16" fmla="*/ 867 w 940"/>
                <a:gd name="T17" fmla="*/ 684 h 1254"/>
                <a:gd name="T18" fmla="*/ 867 w 940"/>
                <a:gd name="T19" fmla="*/ 684 h 1254"/>
                <a:gd name="T20" fmla="*/ 713 w 940"/>
                <a:gd name="T21" fmla="*/ 837 h 1254"/>
                <a:gd name="T22" fmla="*/ 694 w 940"/>
                <a:gd name="T23" fmla="*/ 837 h 1254"/>
                <a:gd name="T24" fmla="*/ 635 w 940"/>
                <a:gd name="T25" fmla="*/ 778 h 1254"/>
                <a:gd name="T26" fmla="*/ 694 w 940"/>
                <a:gd name="T27" fmla="*/ 720 h 1254"/>
                <a:gd name="T28" fmla="*/ 713 w 940"/>
                <a:gd name="T29" fmla="*/ 720 h 1254"/>
                <a:gd name="T30" fmla="*/ 749 w 940"/>
                <a:gd name="T31" fmla="*/ 684 h 1254"/>
                <a:gd name="T32" fmla="*/ 749 w 940"/>
                <a:gd name="T33" fmla="*/ 430 h 1254"/>
                <a:gd name="T34" fmla="*/ 713 w 940"/>
                <a:gd name="T35" fmla="*/ 394 h 1254"/>
                <a:gd name="T36" fmla="*/ 227 w 940"/>
                <a:gd name="T37" fmla="*/ 394 h 1254"/>
                <a:gd name="T38" fmla="*/ 191 w 940"/>
                <a:gd name="T39" fmla="*/ 430 h 1254"/>
                <a:gd name="T40" fmla="*/ 191 w 940"/>
                <a:gd name="T41" fmla="*/ 684 h 1254"/>
                <a:gd name="T42" fmla="*/ 227 w 940"/>
                <a:gd name="T43" fmla="*/ 720 h 1254"/>
                <a:gd name="T44" fmla="*/ 415 w 940"/>
                <a:gd name="T45" fmla="*/ 720 h 1254"/>
                <a:gd name="T46" fmla="*/ 459 w 940"/>
                <a:gd name="T47" fmla="*/ 739 h 1254"/>
                <a:gd name="T48" fmla="*/ 634 w 940"/>
                <a:gd name="T49" fmla="*/ 931 h 1254"/>
                <a:gd name="T50" fmla="*/ 630 w 940"/>
                <a:gd name="T51" fmla="*/ 1014 h 1254"/>
                <a:gd name="T52" fmla="*/ 590 w 940"/>
                <a:gd name="T53" fmla="*/ 1029 h 1254"/>
                <a:gd name="T54" fmla="*/ 548 w 940"/>
                <a:gd name="T55" fmla="*/ 1010 h 1254"/>
                <a:gd name="T56" fmla="*/ 390 w 940"/>
                <a:gd name="T57" fmla="*/ 837 h 1254"/>
                <a:gd name="T58" fmla="*/ 227 w 940"/>
                <a:gd name="T59" fmla="*/ 837 h 1254"/>
                <a:gd name="T60" fmla="*/ 73 w 940"/>
                <a:gd name="T61" fmla="*/ 684 h 1254"/>
                <a:gd name="T62" fmla="*/ 73 w 940"/>
                <a:gd name="T63" fmla="*/ 430 h 1254"/>
                <a:gd name="T64" fmla="*/ 227 w 940"/>
                <a:gd name="T65" fmla="*/ 276 h 1254"/>
                <a:gd name="T66" fmla="*/ 713 w 940"/>
                <a:gd name="T67" fmla="*/ 276 h 1254"/>
                <a:gd name="T68" fmla="*/ 867 w 940"/>
                <a:gd name="T69" fmla="*/ 430 h 1254"/>
                <a:gd name="T70" fmla="*/ 867 w 940"/>
                <a:gd name="T71" fmla="*/ 68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 h="1254">
                  <a:moveTo>
                    <a:pt x="470" y="0"/>
                  </a:moveTo>
                  <a:lnTo>
                    <a:pt x="470" y="0"/>
                  </a:lnTo>
                  <a:cubicBezTo>
                    <a:pt x="263" y="0"/>
                    <a:pt x="85" y="42"/>
                    <a:pt x="0" y="103"/>
                  </a:cubicBezTo>
                  <a:cubicBezTo>
                    <a:pt x="0" y="1150"/>
                    <a:pt x="0" y="1150"/>
                    <a:pt x="0" y="1150"/>
                  </a:cubicBezTo>
                  <a:cubicBezTo>
                    <a:pt x="85" y="1211"/>
                    <a:pt x="263" y="1253"/>
                    <a:pt x="470" y="1253"/>
                  </a:cubicBezTo>
                  <a:cubicBezTo>
                    <a:pt x="676" y="1253"/>
                    <a:pt x="855" y="1211"/>
                    <a:pt x="939" y="1150"/>
                  </a:cubicBezTo>
                  <a:cubicBezTo>
                    <a:pt x="939" y="103"/>
                    <a:pt x="939" y="103"/>
                    <a:pt x="939" y="103"/>
                  </a:cubicBezTo>
                  <a:cubicBezTo>
                    <a:pt x="855" y="42"/>
                    <a:pt x="676" y="0"/>
                    <a:pt x="470" y="0"/>
                  </a:cubicBezTo>
                  <a:close/>
                  <a:moveTo>
                    <a:pt x="867" y="684"/>
                  </a:moveTo>
                  <a:lnTo>
                    <a:pt x="867" y="684"/>
                  </a:lnTo>
                  <a:cubicBezTo>
                    <a:pt x="867" y="768"/>
                    <a:pt x="798" y="837"/>
                    <a:pt x="713" y="837"/>
                  </a:cubicBezTo>
                  <a:cubicBezTo>
                    <a:pt x="694" y="837"/>
                    <a:pt x="694" y="837"/>
                    <a:pt x="694" y="837"/>
                  </a:cubicBezTo>
                  <a:cubicBezTo>
                    <a:pt x="662" y="837"/>
                    <a:pt x="635" y="811"/>
                    <a:pt x="635" y="778"/>
                  </a:cubicBezTo>
                  <a:cubicBezTo>
                    <a:pt x="635" y="746"/>
                    <a:pt x="662" y="720"/>
                    <a:pt x="694" y="720"/>
                  </a:cubicBezTo>
                  <a:cubicBezTo>
                    <a:pt x="713" y="720"/>
                    <a:pt x="713" y="720"/>
                    <a:pt x="713" y="720"/>
                  </a:cubicBezTo>
                  <a:cubicBezTo>
                    <a:pt x="733" y="720"/>
                    <a:pt x="749" y="703"/>
                    <a:pt x="749" y="684"/>
                  </a:cubicBezTo>
                  <a:cubicBezTo>
                    <a:pt x="749" y="430"/>
                    <a:pt x="749" y="430"/>
                    <a:pt x="749" y="430"/>
                  </a:cubicBezTo>
                  <a:cubicBezTo>
                    <a:pt x="749" y="410"/>
                    <a:pt x="733" y="394"/>
                    <a:pt x="713" y="394"/>
                  </a:cubicBezTo>
                  <a:cubicBezTo>
                    <a:pt x="227" y="394"/>
                    <a:pt x="227" y="394"/>
                    <a:pt x="227" y="394"/>
                  </a:cubicBezTo>
                  <a:cubicBezTo>
                    <a:pt x="207" y="394"/>
                    <a:pt x="191" y="410"/>
                    <a:pt x="191" y="430"/>
                  </a:cubicBezTo>
                  <a:cubicBezTo>
                    <a:pt x="191" y="684"/>
                    <a:pt x="191" y="684"/>
                    <a:pt x="191" y="684"/>
                  </a:cubicBezTo>
                  <a:cubicBezTo>
                    <a:pt x="191" y="703"/>
                    <a:pt x="207" y="720"/>
                    <a:pt x="227" y="720"/>
                  </a:cubicBezTo>
                  <a:cubicBezTo>
                    <a:pt x="415" y="720"/>
                    <a:pt x="415" y="720"/>
                    <a:pt x="415" y="720"/>
                  </a:cubicBezTo>
                  <a:cubicBezTo>
                    <a:pt x="432" y="720"/>
                    <a:pt x="448" y="727"/>
                    <a:pt x="459" y="739"/>
                  </a:cubicBezTo>
                  <a:cubicBezTo>
                    <a:pt x="634" y="931"/>
                    <a:pt x="634" y="931"/>
                    <a:pt x="634" y="931"/>
                  </a:cubicBezTo>
                  <a:cubicBezTo>
                    <a:pt x="656" y="955"/>
                    <a:pt x="654" y="992"/>
                    <a:pt x="630" y="1014"/>
                  </a:cubicBezTo>
                  <a:cubicBezTo>
                    <a:pt x="619" y="1024"/>
                    <a:pt x="605" y="1029"/>
                    <a:pt x="590" y="1029"/>
                  </a:cubicBezTo>
                  <a:cubicBezTo>
                    <a:pt x="576" y="1029"/>
                    <a:pt x="560" y="1023"/>
                    <a:pt x="548" y="1010"/>
                  </a:cubicBezTo>
                  <a:cubicBezTo>
                    <a:pt x="390" y="837"/>
                    <a:pt x="390" y="837"/>
                    <a:pt x="390" y="837"/>
                  </a:cubicBezTo>
                  <a:cubicBezTo>
                    <a:pt x="227" y="837"/>
                    <a:pt x="227" y="837"/>
                    <a:pt x="227" y="837"/>
                  </a:cubicBezTo>
                  <a:cubicBezTo>
                    <a:pt x="142" y="837"/>
                    <a:pt x="73" y="768"/>
                    <a:pt x="73" y="684"/>
                  </a:cubicBezTo>
                  <a:cubicBezTo>
                    <a:pt x="73" y="430"/>
                    <a:pt x="73" y="430"/>
                    <a:pt x="73" y="430"/>
                  </a:cubicBezTo>
                  <a:cubicBezTo>
                    <a:pt x="73" y="345"/>
                    <a:pt x="142" y="276"/>
                    <a:pt x="227" y="276"/>
                  </a:cubicBezTo>
                  <a:cubicBezTo>
                    <a:pt x="713" y="276"/>
                    <a:pt x="713" y="276"/>
                    <a:pt x="713" y="276"/>
                  </a:cubicBezTo>
                  <a:cubicBezTo>
                    <a:pt x="798" y="276"/>
                    <a:pt x="867" y="345"/>
                    <a:pt x="867" y="430"/>
                  </a:cubicBezTo>
                  <a:lnTo>
                    <a:pt x="867" y="684"/>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46">
              <a:extLst>
                <a:ext uri="{FF2B5EF4-FFF2-40B4-BE49-F238E27FC236}">
                  <a16:creationId xmlns:a16="http://schemas.microsoft.com/office/drawing/2014/main" id="{DC4EA47C-0089-93C0-38B4-5D35B83C653A}"/>
                </a:ext>
              </a:extLst>
            </p:cNvPr>
            <p:cNvSpPr>
              <a:spLocks noChangeArrowheads="1"/>
            </p:cNvSpPr>
            <p:nvPr/>
          </p:nvSpPr>
          <p:spPr bwMode="auto">
            <a:xfrm>
              <a:off x="809677" y="5383213"/>
              <a:ext cx="1839913" cy="330200"/>
            </a:xfrm>
            <a:custGeom>
              <a:avLst/>
              <a:gdLst>
                <a:gd name="T0" fmla="*/ 44 w 5109"/>
                <a:gd name="T1" fmla="*/ 554 h 916"/>
                <a:gd name="T2" fmla="*/ 293 w 5109"/>
                <a:gd name="T3" fmla="*/ 380 h 916"/>
                <a:gd name="T4" fmla="*/ 553 w 5109"/>
                <a:gd name="T5" fmla="*/ 71 h 916"/>
                <a:gd name="T6" fmla="*/ 128 w 5109"/>
                <a:gd name="T7" fmla="*/ 197 h 916"/>
                <a:gd name="T8" fmla="*/ 279 w 5109"/>
                <a:gd name="T9" fmla="*/ 712 h 916"/>
                <a:gd name="T10" fmla="*/ 1049 w 5109"/>
                <a:gd name="T11" fmla="*/ 818 h 916"/>
                <a:gd name="T12" fmla="*/ 642 w 5109"/>
                <a:gd name="T13" fmla="*/ 490 h 916"/>
                <a:gd name="T14" fmla="*/ 931 w 5109"/>
                <a:gd name="T15" fmla="*/ 0 h 916"/>
                <a:gd name="T16" fmla="*/ 1173 w 5109"/>
                <a:gd name="T17" fmla="*/ 649 h 916"/>
                <a:gd name="T18" fmla="*/ 1156 w 5109"/>
                <a:gd name="T19" fmla="*/ 818 h 916"/>
                <a:gd name="T20" fmla="*/ 1105 w 5109"/>
                <a:gd name="T21" fmla="*/ 566 h 916"/>
                <a:gd name="T22" fmla="*/ 931 w 5109"/>
                <a:gd name="T23" fmla="*/ 96 h 916"/>
                <a:gd name="T24" fmla="*/ 919 w 5109"/>
                <a:gd name="T25" fmla="*/ 618 h 916"/>
                <a:gd name="T26" fmla="*/ 1332 w 5109"/>
                <a:gd name="T27" fmla="*/ 698 h 916"/>
                <a:gd name="T28" fmla="*/ 1332 w 5109"/>
                <a:gd name="T29" fmla="*/ 9 h 916"/>
                <a:gd name="T30" fmla="*/ 1436 w 5109"/>
                <a:gd name="T31" fmla="*/ 610 h 916"/>
                <a:gd name="T32" fmla="*/ 1796 w 5109"/>
                <a:gd name="T33" fmla="*/ 657 h 916"/>
                <a:gd name="T34" fmla="*/ 1541 w 5109"/>
                <a:gd name="T35" fmla="*/ 711 h 916"/>
                <a:gd name="T36" fmla="*/ 2066 w 5109"/>
                <a:gd name="T37" fmla="*/ 704 h 916"/>
                <a:gd name="T38" fmla="*/ 2066 w 5109"/>
                <a:gd name="T39" fmla="*/ 21 h 916"/>
                <a:gd name="T40" fmla="*/ 2607 w 5109"/>
                <a:gd name="T41" fmla="*/ 249 h 916"/>
                <a:gd name="T42" fmla="*/ 2167 w 5109"/>
                <a:gd name="T43" fmla="*/ 493 h 916"/>
                <a:gd name="T44" fmla="*/ 2066 w 5109"/>
                <a:gd name="T45" fmla="*/ 704 h 916"/>
                <a:gd name="T46" fmla="*/ 2494 w 5109"/>
                <a:gd name="T47" fmla="*/ 250 h 916"/>
                <a:gd name="T48" fmla="*/ 2168 w 5109"/>
                <a:gd name="T49" fmla="*/ 108 h 916"/>
                <a:gd name="T50" fmla="*/ 2475 w 5109"/>
                <a:gd name="T51" fmla="*/ 363 h 916"/>
                <a:gd name="T52" fmla="*/ 2672 w 5109"/>
                <a:gd name="T53" fmla="*/ 614 h 916"/>
                <a:gd name="T54" fmla="*/ 2899 w 5109"/>
                <a:gd name="T55" fmla="*/ 212 h 916"/>
                <a:gd name="T56" fmla="*/ 2936 w 5109"/>
                <a:gd name="T57" fmla="*/ 307 h 916"/>
                <a:gd name="T58" fmla="*/ 2779 w 5109"/>
                <a:gd name="T59" fmla="*/ 506 h 916"/>
                <a:gd name="T60" fmla="*/ 2682 w 5109"/>
                <a:gd name="T61" fmla="*/ 705 h 916"/>
                <a:gd name="T62" fmla="*/ 2993 w 5109"/>
                <a:gd name="T63" fmla="*/ 514 h 916"/>
                <a:gd name="T64" fmla="*/ 3431 w 5109"/>
                <a:gd name="T65" fmla="*/ 375 h 916"/>
                <a:gd name="T66" fmla="*/ 3212 w 5109"/>
                <a:gd name="T67" fmla="*/ 721 h 916"/>
                <a:gd name="T68" fmla="*/ 3322 w 5109"/>
                <a:gd name="T69" fmla="*/ 602 h 916"/>
                <a:gd name="T70" fmla="*/ 3101 w 5109"/>
                <a:gd name="T71" fmla="*/ 327 h 916"/>
                <a:gd name="T72" fmla="*/ 3322 w 5109"/>
                <a:gd name="T73" fmla="*/ 602 h 916"/>
                <a:gd name="T74" fmla="*/ 3506 w 5109"/>
                <a:gd name="T75" fmla="*/ 605 h 916"/>
                <a:gd name="T76" fmla="*/ 3731 w 5109"/>
                <a:gd name="T77" fmla="*/ 210 h 916"/>
                <a:gd name="T78" fmla="*/ 4232 w 5109"/>
                <a:gd name="T79" fmla="*/ 375 h 916"/>
                <a:gd name="T80" fmla="*/ 4173 w 5109"/>
                <a:gd name="T81" fmla="*/ 710 h 916"/>
                <a:gd name="T82" fmla="*/ 4011 w 5109"/>
                <a:gd name="T83" fmla="*/ 302 h 916"/>
                <a:gd name="T84" fmla="*/ 3920 w 5109"/>
                <a:gd name="T85" fmla="*/ 605 h 916"/>
                <a:gd name="T86" fmla="*/ 3823 w 5109"/>
                <a:gd name="T87" fmla="*/ 705 h 916"/>
                <a:gd name="T88" fmla="*/ 3821 w 5109"/>
                <a:gd name="T89" fmla="*/ 324 h 916"/>
                <a:gd name="T90" fmla="*/ 3615 w 5109"/>
                <a:gd name="T91" fmla="*/ 539 h 916"/>
                <a:gd name="T92" fmla="*/ 3518 w 5109"/>
                <a:gd name="T93" fmla="*/ 705 h 916"/>
                <a:gd name="T94" fmla="*/ 4321 w 5109"/>
                <a:gd name="T95" fmla="*/ 812 h 916"/>
                <a:gd name="T96" fmla="*/ 4539 w 5109"/>
                <a:gd name="T97" fmla="*/ 210 h 916"/>
                <a:gd name="T98" fmla="*/ 4726 w 5109"/>
                <a:gd name="T99" fmla="*/ 670 h 916"/>
                <a:gd name="T100" fmla="*/ 4428 w 5109"/>
                <a:gd name="T101" fmla="*/ 910 h 916"/>
                <a:gd name="T102" fmla="*/ 4649 w 5109"/>
                <a:gd name="T103" fmla="*/ 603 h 916"/>
                <a:gd name="T104" fmla="*/ 4540 w 5109"/>
                <a:gd name="T105" fmla="*/ 302 h 916"/>
                <a:gd name="T106" fmla="*/ 4540 w 5109"/>
                <a:gd name="T107" fmla="*/ 630 h 916"/>
                <a:gd name="T108" fmla="*/ 4840 w 5109"/>
                <a:gd name="T109" fmla="*/ 566 h 916"/>
                <a:gd name="T110" fmla="*/ 4898 w 5109"/>
                <a:gd name="T111" fmla="*/ 104 h 916"/>
                <a:gd name="T112" fmla="*/ 5069 w 5109"/>
                <a:gd name="T113" fmla="*/ 231 h 916"/>
                <a:gd name="T114" fmla="*/ 4947 w 5109"/>
                <a:gd name="T115" fmla="*/ 323 h 916"/>
                <a:gd name="T116" fmla="*/ 5092 w 5109"/>
                <a:gd name="T117" fmla="*/ 638 h 916"/>
                <a:gd name="T118" fmla="*/ 5105 w 5109"/>
                <a:gd name="T119" fmla="*/ 701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9" h="916">
                  <a:moveTo>
                    <a:pt x="0" y="639"/>
                  </a:moveTo>
                  <a:lnTo>
                    <a:pt x="0" y="639"/>
                  </a:lnTo>
                  <a:cubicBezTo>
                    <a:pt x="4" y="605"/>
                    <a:pt x="21" y="570"/>
                    <a:pt x="44" y="554"/>
                  </a:cubicBezTo>
                  <a:cubicBezTo>
                    <a:pt x="122" y="597"/>
                    <a:pt x="208" y="615"/>
                    <a:pt x="279" y="615"/>
                  </a:cubicBezTo>
                  <a:cubicBezTo>
                    <a:pt x="359" y="615"/>
                    <a:pt x="464" y="586"/>
                    <a:pt x="464" y="494"/>
                  </a:cubicBezTo>
                  <a:cubicBezTo>
                    <a:pt x="464" y="394"/>
                    <a:pt x="374" y="385"/>
                    <a:pt x="293" y="380"/>
                  </a:cubicBezTo>
                  <a:cubicBezTo>
                    <a:pt x="169" y="373"/>
                    <a:pt x="14" y="357"/>
                    <a:pt x="14" y="197"/>
                  </a:cubicBezTo>
                  <a:cubicBezTo>
                    <a:pt x="14" y="52"/>
                    <a:pt x="164" y="3"/>
                    <a:pt x="297" y="3"/>
                  </a:cubicBezTo>
                  <a:cubicBezTo>
                    <a:pt x="399" y="3"/>
                    <a:pt x="475" y="26"/>
                    <a:pt x="553" y="71"/>
                  </a:cubicBezTo>
                  <a:cubicBezTo>
                    <a:pt x="549" y="104"/>
                    <a:pt x="535" y="133"/>
                    <a:pt x="507" y="151"/>
                  </a:cubicBezTo>
                  <a:cubicBezTo>
                    <a:pt x="434" y="113"/>
                    <a:pt x="368" y="100"/>
                    <a:pt x="297" y="100"/>
                  </a:cubicBezTo>
                  <a:cubicBezTo>
                    <a:pt x="234" y="100"/>
                    <a:pt x="128" y="112"/>
                    <a:pt x="128" y="197"/>
                  </a:cubicBezTo>
                  <a:cubicBezTo>
                    <a:pt x="128" y="291"/>
                    <a:pt x="259" y="279"/>
                    <a:pt x="379" y="297"/>
                  </a:cubicBezTo>
                  <a:cubicBezTo>
                    <a:pt x="482" y="313"/>
                    <a:pt x="578" y="350"/>
                    <a:pt x="578" y="494"/>
                  </a:cubicBezTo>
                  <a:cubicBezTo>
                    <a:pt x="578" y="654"/>
                    <a:pt x="422" y="712"/>
                    <a:pt x="279" y="712"/>
                  </a:cubicBezTo>
                  <a:cubicBezTo>
                    <a:pt x="185" y="712"/>
                    <a:pt x="90" y="688"/>
                    <a:pt x="0" y="639"/>
                  </a:cubicBezTo>
                  <a:close/>
                  <a:moveTo>
                    <a:pt x="1049" y="818"/>
                  </a:moveTo>
                  <a:lnTo>
                    <a:pt x="1049" y="818"/>
                  </a:lnTo>
                  <a:lnTo>
                    <a:pt x="992" y="708"/>
                  </a:lnTo>
                  <a:cubicBezTo>
                    <a:pt x="972" y="713"/>
                    <a:pt x="952" y="716"/>
                    <a:pt x="931" y="716"/>
                  </a:cubicBezTo>
                  <a:cubicBezTo>
                    <a:pt x="819" y="716"/>
                    <a:pt x="642" y="700"/>
                    <a:pt x="642" y="490"/>
                  </a:cubicBezTo>
                  <a:lnTo>
                    <a:pt x="642" y="398"/>
                  </a:lnTo>
                  <a:cubicBezTo>
                    <a:pt x="642" y="301"/>
                    <a:pt x="649" y="171"/>
                    <a:pt x="685" y="67"/>
                  </a:cubicBezTo>
                  <a:cubicBezTo>
                    <a:pt x="764" y="27"/>
                    <a:pt x="840" y="0"/>
                    <a:pt x="931" y="0"/>
                  </a:cubicBezTo>
                  <a:cubicBezTo>
                    <a:pt x="1105" y="0"/>
                    <a:pt x="1219" y="51"/>
                    <a:pt x="1219" y="224"/>
                  </a:cubicBezTo>
                  <a:lnTo>
                    <a:pt x="1219" y="316"/>
                  </a:lnTo>
                  <a:cubicBezTo>
                    <a:pt x="1219" y="414"/>
                    <a:pt x="1208" y="569"/>
                    <a:pt x="1173" y="649"/>
                  </a:cubicBezTo>
                  <a:cubicBezTo>
                    <a:pt x="1149" y="660"/>
                    <a:pt x="1123" y="671"/>
                    <a:pt x="1098" y="682"/>
                  </a:cubicBezTo>
                  <a:lnTo>
                    <a:pt x="1123" y="729"/>
                  </a:lnTo>
                  <a:cubicBezTo>
                    <a:pt x="1139" y="760"/>
                    <a:pt x="1153" y="789"/>
                    <a:pt x="1156" y="818"/>
                  </a:cubicBezTo>
                  <a:cubicBezTo>
                    <a:pt x="1136" y="821"/>
                    <a:pt x="1120" y="823"/>
                    <a:pt x="1104" y="823"/>
                  </a:cubicBezTo>
                  <a:cubicBezTo>
                    <a:pt x="1087" y="823"/>
                    <a:pt x="1070" y="821"/>
                    <a:pt x="1049" y="818"/>
                  </a:cubicBezTo>
                  <a:close/>
                  <a:moveTo>
                    <a:pt x="1105" y="566"/>
                  </a:moveTo>
                  <a:lnTo>
                    <a:pt x="1105" y="566"/>
                  </a:lnTo>
                  <a:lnTo>
                    <a:pt x="1105" y="139"/>
                  </a:lnTo>
                  <a:cubicBezTo>
                    <a:pt x="1071" y="110"/>
                    <a:pt x="1001" y="96"/>
                    <a:pt x="931" y="96"/>
                  </a:cubicBezTo>
                  <a:cubicBezTo>
                    <a:pt x="861" y="96"/>
                    <a:pt x="792" y="110"/>
                    <a:pt x="757" y="139"/>
                  </a:cubicBezTo>
                  <a:lnTo>
                    <a:pt x="757" y="575"/>
                  </a:lnTo>
                  <a:cubicBezTo>
                    <a:pt x="793" y="604"/>
                    <a:pt x="854" y="618"/>
                    <a:pt x="919" y="618"/>
                  </a:cubicBezTo>
                  <a:cubicBezTo>
                    <a:pt x="989" y="618"/>
                    <a:pt x="1063" y="600"/>
                    <a:pt x="1105" y="566"/>
                  </a:cubicBezTo>
                  <a:close/>
                  <a:moveTo>
                    <a:pt x="1332" y="698"/>
                  </a:moveTo>
                  <a:lnTo>
                    <a:pt x="1332" y="698"/>
                  </a:lnTo>
                  <a:cubicBezTo>
                    <a:pt x="1321" y="661"/>
                    <a:pt x="1321" y="624"/>
                    <a:pt x="1321" y="585"/>
                  </a:cubicBezTo>
                  <a:lnTo>
                    <a:pt x="1321" y="121"/>
                  </a:lnTo>
                  <a:cubicBezTo>
                    <a:pt x="1321" y="83"/>
                    <a:pt x="1321" y="45"/>
                    <a:pt x="1332" y="9"/>
                  </a:cubicBezTo>
                  <a:cubicBezTo>
                    <a:pt x="1353" y="6"/>
                    <a:pt x="1369" y="4"/>
                    <a:pt x="1385" y="4"/>
                  </a:cubicBezTo>
                  <a:cubicBezTo>
                    <a:pt x="1401" y="4"/>
                    <a:pt x="1417" y="6"/>
                    <a:pt x="1436" y="9"/>
                  </a:cubicBezTo>
                  <a:lnTo>
                    <a:pt x="1436" y="610"/>
                  </a:lnTo>
                  <a:cubicBezTo>
                    <a:pt x="1468" y="614"/>
                    <a:pt x="1500" y="614"/>
                    <a:pt x="1538" y="614"/>
                  </a:cubicBezTo>
                  <a:lnTo>
                    <a:pt x="1791" y="614"/>
                  </a:lnTo>
                  <a:cubicBezTo>
                    <a:pt x="1794" y="630"/>
                    <a:pt x="1796" y="643"/>
                    <a:pt x="1796" y="657"/>
                  </a:cubicBezTo>
                  <a:cubicBezTo>
                    <a:pt x="1796" y="669"/>
                    <a:pt x="1794" y="683"/>
                    <a:pt x="1791" y="700"/>
                  </a:cubicBezTo>
                  <a:cubicBezTo>
                    <a:pt x="1759" y="711"/>
                    <a:pt x="1726" y="711"/>
                    <a:pt x="1694" y="711"/>
                  </a:cubicBezTo>
                  <a:lnTo>
                    <a:pt x="1541" y="711"/>
                  </a:lnTo>
                  <a:cubicBezTo>
                    <a:pt x="1470" y="711"/>
                    <a:pt x="1398" y="710"/>
                    <a:pt x="1332" y="698"/>
                  </a:cubicBezTo>
                  <a:close/>
                  <a:moveTo>
                    <a:pt x="2066" y="704"/>
                  </a:moveTo>
                  <a:lnTo>
                    <a:pt x="2066" y="704"/>
                  </a:lnTo>
                  <a:cubicBezTo>
                    <a:pt x="2054" y="642"/>
                    <a:pt x="2054" y="610"/>
                    <a:pt x="2054" y="388"/>
                  </a:cubicBezTo>
                  <a:lnTo>
                    <a:pt x="2054" y="110"/>
                  </a:lnTo>
                  <a:cubicBezTo>
                    <a:pt x="2054" y="79"/>
                    <a:pt x="2054" y="50"/>
                    <a:pt x="2066" y="21"/>
                  </a:cubicBezTo>
                  <a:cubicBezTo>
                    <a:pt x="2133" y="8"/>
                    <a:pt x="2203" y="0"/>
                    <a:pt x="2273" y="0"/>
                  </a:cubicBezTo>
                  <a:cubicBezTo>
                    <a:pt x="2382" y="0"/>
                    <a:pt x="2487" y="19"/>
                    <a:pt x="2568" y="68"/>
                  </a:cubicBezTo>
                  <a:cubicBezTo>
                    <a:pt x="2605" y="135"/>
                    <a:pt x="2594" y="189"/>
                    <a:pt x="2607" y="249"/>
                  </a:cubicBezTo>
                  <a:cubicBezTo>
                    <a:pt x="2607" y="365"/>
                    <a:pt x="2579" y="373"/>
                    <a:pt x="2566" y="435"/>
                  </a:cubicBezTo>
                  <a:cubicBezTo>
                    <a:pt x="2483" y="483"/>
                    <a:pt x="2391" y="500"/>
                    <a:pt x="2291" y="500"/>
                  </a:cubicBezTo>
                  <a:cubicBezTo>
                    <a:pt x="2251" y="500"/>
                    <a:pt x="2210" y="497"/>
                    <a:pt x="2167" y="493"/>
                  </a:cubicBezTo>
                  <a:lnTo>
                    <a:pt x="2167" y="704"/>
                  </a:lnTo>
                  <a:cubicBezTo>
                    <a:pt x="2149" y="708"/>
                    <a:pt x="2133" y="710"/>
                    <a:pt x="2117" y="710"/>
                  </a:cubicBezTo>
                  <a:cubicBezTo>
                    <a:pt x="2102" y="710"/>
                    <a:pt x="2086" y="708"/>
                    <a:pt x="2066" y="704"/>
                  </a:cubicBezTo>
                  <a:close/>
                  <a:moveTo>
                    <a:pt x="2475" y="363"/>
                  </a:moveTo>
                  <a:lnTo>
                    <a:pt x="2475" y="363"/>
                  </a:lnTo>
                  <a:cubicBezTo>
                    <a:pt x="2485" y="331"/>
                    <a:pt x="2494" y="311"/>
                    <a:pt x="2494" y="250"/>
                  </a:cubicBezTo>
                  <a:cubicBezTo>
                    <a:pt x="2494" y="191"/>
                    <a:pt x="2481" y="175"/>
                    <a:pt x="2475" y="137"/>
                  </a:cubicBezTo>
                  <a:cubicBezTo>
                    <a:pt x="2428" y="110"/>
                    <a:pt x="2361" y="97"/>
                    <a:pt x="2289" y="97"/>
                  </a:cubicBezTo>
                  <a:cubicBezTo>
                    <a:pt x="2250" y="97"/>
                    <a:pt x="2208" y="101"/>
                    <a:pt x="2168" y="108"/>
                  </a:cubicBezTo>
                  <a:lnTo>
                    <a:pt x="2168" y="393"/>
                  </a:lnTo>
                  <a:cubicBezTo>
                    <a:pt x="2208" y="398"/>
                    <a:pt x="2250" y="402"/>
                    <a:pt x="2290" y="402"/>
                  </a:cubicBezTo>
                  <a:cubicBezTo>
                    <a:pt x="2358" y="402"/>
                    <a:pt x="2424" y="392"/>
                    <a:pt x="2475" y="363"/>
                  </a:cubicBezTo>
                  <a:close/>
                  <a:moveTo>
                    <a:pt x="2682" y="705"/>
                  </a:moveTo>
                  <a:lnTo>
                    <a:pt x="2682" y="705"/>
                  </a:lnTo>
                  <a:cubicBezTo>
                    <a:pt x="2672" y="675"/>
                    <a:pt x="2672" y="645"/>
                    <a:pt x="2672" y="614"/>
                  </a:cubicBezTo>
                  <a:lnTo>
                    <a:pt x="2672" y="516"/>
                  </a:lnTo>
                  <a:cubicBezTo>
                    <a:pt x="2672" y="445"/>
                    <a:pt x="2673" y="331"/>
                    <a:pt x="2705" y="260"/>
                  </a:cubicBezTo>
                  <a:cubicBezTo>
                    <a:pt x="2766" y="229"/>
                    <a:pt x="2830" y="212"/>
                    <a:pt x="2899" y="212"/>
                  </a:cubicBezTo>
                  <a:cubicBezTo>
                    <a:pt x="2917" y="212"/>
                    <a:pt x="2935" y="213"/>
                    <a:pt x="2953" y="215"/>
                  </a:cubicBezTo>
                  <a:cubicBezTo>
                    <a:pt x="2954" y="224"/>
                    <a:pt x="2955" y="231"/>
                    <a:pt x="2955" y="239"/>
                  </a:cubicBezTo>
                  <a:cubicBezTo>
                    <a:pt x="2955" y="263"/>
                    <a:pt x="2949" y="286"/>
                    <a:pt x="2936" y="307"/>
                  </a:cubicBezTo>
                  <a:cubicBezTo>
                    <a:pt x="2923" y="305"/>
                    <a:pt x="2909" y="304"/>
                    <a:pt x="2896" y="304"/>
                  </a:cubicBezTo>
                  <a:cubicBezTo>
                    <a:pt x="2864" y="304"/>
                    <a:pt x="2831" y="311"/>
                    <a:pt x="2798" y="325"/>
                  </a:cubicBezTo>
                  <a:cubicBezTo>
                    <a:pt x="2781" y="377"/>
                    <a:pt x="2779" y="460"/>
                    <a:pt x="2779" y="506"/>
                  </a:cubicBezTo>
                  <a:lnTo>
                    <a:pt x="2779" y="705"/>
                  </a:lnTo>
                  <a:cubicBezTo>
                    <a:pt x="2762" y="708"/>
                    <a:pt x="2748" y="710"/>
                    <a:pt x="2733" y="710"/>
                  </a:cubicBezTo>
                  <a:cubicBezTo>
                    <a:pt x="2718" y="710"/>
                    <a:pt x="2703" y="708"/>
                    <a:pt x="2682" y="705"/>
                  </a:cubicBezTo>
                  <a:close/>
                  <a:moveTo>
                    <a:pt x="2993" y="555"/>
                  </a:moveTo>
                  <a:lnTo>
                    <a:pt x="2993" y="555"/>
                  </a:lnTo>
                  <a:lnTo>
                    <a:pt x="2993" y="514"/>
                  </a:lnTo>
                  <a:cubicBezTo>
                    <a:pt x="2993" y="443"/>
                    <a:pt x="2996" y="330"/>
                    <a:pt x="3026" y="259"/>
                  </a:cubicBezTo>
                  <a:cubicBezTo>
                    <a:pt x="3096" y="225"/>
                    <a:pt x="3156" y="210"/>
                    <a:pt x="3212" y="210"/>
                  </a:cubicBezTo>
                  <a:cubicBezTo>
                    <a:pt x="3334" y="210"/>
                    <a:pt x="3431" y="242"/>
                    <a:pt x="3431" y="375"/>
                  </a:cubicBezTo>
                  <a:lnTo>
                    <a:pt x="3431" y="414"/>
                  </a:lnTo>
                  <a:cubicBezTo>
                    <a:pt x="3431" y="437"/>
                    <a:pt x="3431" y="590"/>
                    <a:pt x="3399" y="670"/>
                  </a:cubicBezTo>
                  <a:cubicBezTo>
                    <a:pt x="3346" y="703"/>
                    <a:pt x="3284" y="721"/>
                    <a:pt x="3212" y="721"/>
                  </a:cubicBezTo>
                  <a:cubicBezTo>
                    <a:pt x="3094" y="721"/>
                    <a:pt x="2993" y="693"/>
                    <a:pt x="2993" y="555"/>
                  </a:cubicBezTo>
                  <a:close/>
                  <a:moveTo>
                    <a:pt x="3322" y="602"/>
                  </a:moveTo>
                  <a:lnTo>
                    <a:pt x="3322" y="602"/>
                  </a:lnTo>
                  <a:lnTo>
                    <a:pt x="3322" y="327"/>
                  </a:lnTo>
                  <a:cubicBezTo>
                    <a:pt x="3299" y="310"/>
                    <a:pt x="3256" y="301"/>
                    <a:pt x="3211" y="301"/>
                  </a:cubicBezTo>
                  <a:cubicBezTo>
                    <a:pt x="3168" y="301"/>
                    <a:pt x="3125" y="310"/>
                    <a:pt x="3101" y="327"/>
                  </a:cubicBezTo>
                  <a:lnTo>
                    <a:pt x="3101" y="602"/>
                  </a:lnTo>
                  <a:cubicBezTo>
                    <a:pt x="3123" y="619"/>
                    <a:pt x="3167" y="629"/>
                    <a:pt x="3211" y="629"/>
                  </a:cubicBezTo>
                  <a:cubicBezTo>
                    <a:pt x="3256" y="629"/>
                    <a:pt x="3300" y="619"/>
                    <a:pt x="3322" y="602"/>
                  </a:cubicBezTo>
                  <a:close/>
                  <a:moveTo>
                    <a:pt x="3518" y="705"/>
                  </a:moveTo>
                  <a:lnTo>
                    <a:pt x="3518" y="705"/>
                  </a:lnTo>
                  <a:cubicBezTo>
                    <a:pt x="3506" y="672"/>
                    <a:pt x="3506" y="638"/>
                    <a:pt x="3506" y="605"/>
                  </a:cubicBezTo>
                  <a:lnTo>
                    <a:pt x="3506" y="493"/>
                  </a:lnTo>
                  <a:cubicBezTo>
                    <a:pt x="3506" y="437"/>
                    <a:pt x="3513" y="327"/>
                    <a:pt x="3538" y="259"/>
                  </a:cubicBezTo>
                  <a:cubicBezTo>
                    <a:pt x="3609" y="225"/>
                    <a:pt x="3674" y="210"/>
                    <a:pt x="3731" y="210"/>
                  </a:cubicBezTo>
                  <a:cubicBezTo>
                    <a:pt x="3787" y="210"/>
                    <a:pt x="3838" y="217"/>
                    <a:pt x="3876" y="241"/>
                  </a:cubicBezTo>
                  <a:cubicBezTo>
                    <a:pt x="3926" y="218"/>
                    <a:pt x="3969" y="210"/>
                    <a:pt x="4010" y="210"/>
                  </a:cubicBezTo>
                  <a:cubicBezTo>
                    <a:pt x="4132" y="210"/>
                    <a:pt x="4232" y="242"/>
                    <a:pt x="4232" y="375"/>
                  </a:cubicBezTo>
                  <a:lnTo>
                    <a:pt x="4232" y="605"/>
                  </a:lnTo>
                  <a:cubicBezTo>
                    <a:pt x="4232" y="636"/>
                    <a:pt x="4232" y="668"/>
                    <a:pt x="4220" y="705"/>
                  </a:cubicBezTo>
                  <a:cubicBezTo>
                    <a:pt x="4206" y="709"/>
                    <a:pt x="4189" y="710"/>
                    <a:pt x="4173" y="710"/>
                  </a:cubicBezTo>
                  <a:cubicBezTo>
                    <a:pt x="4155" y="710"/>
                    <a:pt x="4138" y="708"/>
                    <a:pt x="4121" y="705"/>
                  </a:cubicBezTo>
                  <a:lnTo>
                    <a:pt x="4121" y="375"/>
                  </a:lnTo>
                  <a:cubicBezTo>
                    <a:pt x="4121" y="310"/>
                    <a:pt x="4065" y="302"/>
                    <a:pt x="4011" y="302"/>
                  </a:cubicBezTo>
                  <a:cubicBezTo>
                    <a:pt x="3983" y="302"/>
                    <a:pt x="3950" y="308"/>
                    <a:pt x="3919" y="325"/>
                  </a:cubicBezTo>
                  <a:cubicBezTo>
                    <a:pt x="3920" y="371"/>
                    <a:pt x="3920" y="421"/>
                    <a:pt x="3920" y="469"/>
                  </a:cubicBezTo>
                  <a:lnTo>
                    <a:pt x="3920" y="605"/>
                  </a:lnTo>
                  <a:cubicBezTo>
                    <a:pt x="3920" y="636"/>
                    <a:pt x="3920" y="667"/>
                    <a:pt x="3914" y="705"/>
                  </a:cubicBezTo>
                  <a:cubicBezTo>
                    <a:pt x="3900" y="709"/>
                    <a:pt x="3885" y="711"/>
                    <a:pt x="3870" y="711"/>
                  </a:cubicBezTo>
                  <a:cubicBezTo>
                    <a:pt x="3855" y="711"/>
                    <a:pt x="3839" y="709"/>
                    <a:pt x="3823" y="705"/>
                  </a:cubicBezTo>
                  <a:cubicBezTo>
                    <a:pt x="3819" y="672"/>
                    <a:pt x="3818" y="639"/>
                    <a:pt x="3818" y="606"/>
                  </a:cubicBezTo>
                  <a:lnTo>
                    <a:pt x="3818" y="470"/>
                  </a:lnTo>
                  <a:cubicBezTo>
                    <a:pt x="3818" y="419"/>
                    <a:pt x="3820" y="373"/>
                    <a:pt x="3821" y="324"/>
                  </a:cubicBezTo>
                  <a:cubicBezTo>
                    <a:pt x="3801" y="308"/>
                    <a:pt x="3765" y="301"/>
                    <a:pt x="3731" y="301"/>
                  </a:cubicBezTo>
                  <a:cubicBezTo>
                    <a:pt x="3698" y="301"/>
                    <a:pt x="3665" y="306"/>
                    <a:pt x="3633" y="321"/>
                  </a:cubicBezTo>
                  <a:cubicBezTo>
                    <a:pt x="3614" y="392"/>
                    <a:pt x="3615" y="486"/>
                    <a:pt x="3615" y="539"/>
                  </a:cubicBezTo>
                  <a:lnTo>
                    <a:pt x="3615" y="705"/>
                  </a:lnTo>
                  <a:cubicBezTo>
                    <a:pt x="3601" y="709"/>
                    <a:pt x="3585" y="711"/>
                    <a:pt x="3568" y="711"/>
                  </a:cubicBezTo>
                  <a:cubicBezTo>
                    <a:pt x="3552" y="711"/>
                    <a:pt x="3535" y="709"/>
                    <a:pt x="3518" y="705"/>
                  </a:cubicBezTo>
                  <a:close/>
                  <a:moveTo>
                    <a:pt x="4331" y="910"/>
                  </a:moveTo>
                  <a:lnTo>
                    <a:pt x="4331" y="910"/>
                  </a:lnTo>
                  <a:cubicBezTo>
                    <a:pt x="4321" y="878"/>
                    <a:pt x="4321" y="845"/>
                    <a:pt x="4321" y="812"/>
                  </a:cubicBezTo>
                  <a:lnTo>
                    <a:pt x="4321" y="509"/>
                  </a:lnTo>
                  <a:cubicBezTo>
                    <a:pt x="4321" y="441"/>
                    <a:pt x="4323" y="331"/>
                    <a:pt x="4354" y="259"/>
                  </a:cubicBezTo>
                  <a:cubicBezTo>
                    <a:pt x="4423" y="225"/>
                    <a:pt x="4482" y="210"/>
                    <a:pt x="4539" y="210"/>
                  </a:cubicBezTo>
                  <a:cubicBezTo>
                    <a:pt x="4661" y="210"/>
                    <a:pt x="4757" y="242"/>
                    <a:pt x="4757" y="375"/>
                  </a:cubicBezTo>
                  <a:lnTo>
                    <a:pt x="4757" y="414"/>
                  </a:lnTo>
                  <a:cubicBezTo>
                    <a:pt x="4757" y="437"/>
                    <a:pt x="4757" y="590"/>
                    <a:pt x="4726" y="670"/>
                  </a:cubicBezTo>
                  <a:cubicBezTo>
                    <a:pt x="4673" y="703"/>
                    <a:pt x="4610" y="721"/>
                    <a:pt x="4539" y="721"/>
                  </a:cubicBezTo>
                  <a:cubicBezTo>
                    <a:pt x="4495" y="721"/>
                    <a:pt x="4453" y="714"/>
                    <a:pt x="4428" y="691"/>
                  </a:cubicBezTo>
                  <a:lnTo>
                    <a:pt x="4428" y="910"/>
                  </a:lnTo>
                  <a:cubicBezTo>
                    <a:pt x="4410" y="913"/>
                    <a:pt x="4395" y="915"/>
                    <a:pt x="4380" y="915"/>
                  </a:cubicBezTo>
                  <a:cubicBezTo>
                    <a:pt x="4366" y="915"/>
                    <a:pt x="4351" y="913"/>
                    <a:pt x="4331" y="910"/>
                  </a:cubicBezTo>
                  <a:close/>
                  <a:moveTo>
                    <a:pt x="4649" y="603"/>
                  </a:moveTo>
                  <a:lnTo>
                    <a:pt x="4649" y="603"/>
                  </a:lnTo>
                  <a:cubicBezTo>
                    <a:pt x="4649" y="329"/>
                    <a:pt x="4649" y="420"/>
                    <a:pt x="4649" y="329"/>
                  </a:cubicBezTo>
                  <a:cubicBezTo>
                    <a:pt x="4627" y="311"/>
                    <a:pt x="4584" y="302"/>
                    <a:pt x="4540" y="302"/>
                  </a:cubicBezTo>
                  <a:cubicBezTo>
                    <a:pt x="4495" y="302"/>
                    <a:pt x="4451" y="311"/>
                    <a:pt x="4428" y="329"/>
                  </a:cubicBezTo>
                  <a:cubicBezTo>
                    <a:pt x="4428" y="603"/>
                    <a:pt x="4428" y="512"/>
                    <a:pt x="4428" y="603"/>
                  </a:cubicBezTo>
                  <a:cubicBezTo>
                    <a:pt x="4453" y="620"/>
                    <a:pt x="4496" y="630"/>
                    <a:pt x="4540" y="630"/>
                  </a:cubicBezTo>
                  <a:cubicBezTo>
                    <a:pt x="4583" y="630"/>
                    <a:pt x="4627" y="620"/>
                    <a:pt x="4649" y="603"/>
                  </a:cubicBezTo>
                  <a:close/>
                  <a:moveTo>
                    <a:pt x="4840" y="566"/>
                  </a:moveTo>
                  <a:lnTo>
                    <a:pt x="4840" y="566"/>
                  </a:lnTo>
                  <a:lnTo>
                    <a:pt x="4840" y="251"/>
                  </a:lnTo>
                  <a:cubicBezTo>
                    <a:pt x="4840" y="207"/>
                    <a:pt x="4840" y="157"/>
                    <a:pt x="4850" y="111"/>
                  </a:cubicBezTo>
                  <a:cubicBezTo>
                    <a:pt x="4865" y="107"/>
                    <a:pt x="4881" y="104"/>
                    <a:pt x="4898" y="104"/>
                  </a:cubicBezTo>
                  <a:cubicBezTo>
                    <a:pt x="4914" y="104"/>
                    <a:pt x="4930" y="107"/>
                    <a:pt x="4947" y="110"/>
                  </a:cubicBezTo>
                  <a:lnTo>
                    <a:pt x="4947" y="231"/>
                  </a:lnTo>
                  <a:lnTo>
                    <a:pt x="5069" y="231"/>
                  </a:lnTo>
                  <a:cubicBezTo>
                    <a:pt x="5074" y="246"/>
                    <a:pt x="5077" y="262"/>
                    <a:pt x="5077" y="277"/>
                  </a:cubicBezTo>
                  <a:cubicBezTo>
                    <a:pt x="5077" y="293"/>
                    <a:pt x="5074" y="308"/>
                    <a:pt x="5069" y="323"/>
                  </a:cubicBezTo>
                  <a:lnTo>
                    <a:pt x="4947" y="323"/>
                  </a:lnTo>
                  <a:lnTo>
                    <a:pt x="4947" y="561"/>
                  </a:lnTo>
                  <a:cubicBezTo>
                    <a:pt x="4947" y="620"/>
                    <a:pt x="4981" y="640"/>
                    <a:pt x="5049" y="640"/>
                  </a:cubicBezTo>
                  <a:cubicBezTo>
                    <a:pt x="5062" y="640"/>
                    <a:pt x="5076" y="639"/>
                    <a:pt x="5092" y="638"/>
                  </a:cubicBezTo>
                  <a:cubicBezTo>
                    <a:pt x="5096" y="647"/>
                    <a:pt x="5102" y="645"/>
                    <a:pt x="5106" y="666"/>
                  </a:cubicBezTo>
                  <a:cubicBezTo>
                    <a:pt x="5107" y="673"/>
                    <a:pt x="5108" y="678"/>
                    <a:pt x="5108" y="683"/>
                  </a:cubicBezTo>
                  <a:cubicBezTo>
                    <a:pt x="5108" y="695"/>
                    <a:pt x="5106" y="695"/>
                    <a:pt x="5105" y="701"/>
                  </a:cubicBezTo>
                  <a:cubicBezTo>
                    <a:pt x="5090" y="708"/>
                    <a:pt x="5055" y="721"/>
                    <a:pt x="4994" y="721"/>
                  </a:cubicBezTo>
                  <a:cubicBezTo>
                    <a:pt x="4941" y="721"/>
                    <a:pt x="4840" y="697"/>
                    <a:pt x="4840" y="56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1" name="TextBox 10">
            <a:extLst>
              <a:ext uri="{FF2B5EF4-FFF2-40B4-BE49-F238E27FC236}">
                <a16:creationId xmlns:a16="http://schemas.microsoft.com/office/drawing/2014/main" id="{13F1E9BB-2487-3236-A238-D53B9B178DA8}"/>
              </a:ext>
            </a:extLst>
          </p:cNvPr>
          <p:cNvSpPr txBox="1"/>
          <p:nvPr/>
        </p:nvSpPr>
        <p:spPr>
          <a:xfrm>
            <a:off x="5058055" y="1568207"/>
            <a:ext cx="557561"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sp>
        <p:nvSpPr>
          <p:cNvPr id="12" name="TextBox 11">
            <a:extLst>
              <a:ext uri="{FF2B5EF4-FFF2-40B4-BE49-F238E27FC236}">
                <a16:creationId xmlns:a16="http://schemas.microsoft.com/office/drawing/2014/main" id="{377F3FB4-4516-8ED2-E98C-1C5C16471559}"/>
              </a:ext>
            </a:extLst>
          </p:cNvPr>
          <p:cNvSpPr txBox="1"/>
          <p:nvPr/>
        </p:nvSpPr>
        <p:spPr>
          <a:xfrm>
            <a:off x="5427725" y="1611092"/>
            <a:ext cx="81313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AI</a:t>
            </a:r>
          </a:p>
        </p:txBody>
      </p:sp>
      <p:sp>
        <p:nvSpPr>
          <p:cNvPr id="13" name="TextBox 12">
            <a:extLst>
              <a:ext uri="{FF2B5EF4-FFF2-40B4-BE49-F238E27FC236}">
                <a16:creationId xmlns:a16="http://schemas.microsoft.com/office/drawing/2014/main" id="{0F396C7D-F558-E9CE-38E9-2F08E44DB007}"/>
              </a:ext>
            </a:extLst>
          </p:cNvPr>
          <p:cNvSpPr txBox="1"/>
          <p:nvPr/>
        </p:nvSpPr>
        <p:spPr>
          <a:xfrm>
            <a:off x="5923095" y="1574907"/>
            <a:ext cx="42738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pic>
        <p:nvPicPr>
          <p:cNvPr id="1026" name="Picture 2">
            <a:extLst>
              <a:ext uri="{FF2B5EF4-FFF2-40B4-BE49-F238E27FC236}">
                <a16:creationId xmlns:a16="http://schemas.microsoft.com/office/drawing/2014/main" id="{0F882209-6323-D1BC-26DB-8DD744684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016" y="3535343"/>
            <a:ext cx="5219700" cy="1133475"/>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BB5BEC3-0D66-7914-BF7F-15EE0CF5956C}"/>
              </a:ext>
            </a:extLst>
          </p:cNvPr>
          <p:cNvSpPr txBox="1"/>
          <p:nvPr/>
        </p:nvSpPr>
        <p:spPr>
          <a:xfrm>
            <a:off x="5910982" y="3840469"/>
            <a:ext cx="42738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pic>
        <p:nvPicPr>
          <p:cNvPr id="1028" name="Picture 4">
            <a:extLst>
              <a:ext uri="{FF2B5EF4-FFF2-40B4-BE49-F238E27FC236}">
                <a16:creationId xmlns:a16="http://schemas.microsoft.com/office/drawing/2014/main" id="{7FCB81D7-720F-98B6-2F19-4568430E7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703" y="3275473"/>
            <a:ext cx="5040152" cy="1653213"/>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D4242EB-43B5-C496-F4A1-4D3B926C7D49}"/>
              </a:ext>
            </a:extLst>
          </p:cNvPr>
          <p:cNvSpPr txBox="1"/>
          <p:nvPr/>
        </p:nvSpPr>
        <p:spPr>
          <a:xfrm>
            <a:off x="412016" y="2405760"/>
            <a:ext cx="1545505"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Query</a:t>
            </a:r>
          </a:p>
        </p:txBody>
      </p:sp>
    </p:spTree>
    <p:extLst>
      <p:ext uri="{BB962C8B-B14F-4D97-AF65-F5344CB8AC3E}">
        <p14:creationId xmlns:p14="http://schemas.microsoft.com/office/powerpoint/2010/main" val="2147737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EE21F5-3C0E-A75A-997D-F08893590219}"/>
              </a:ext>
            </a:extLst>
          </p:cNvPr>
          <p:cNvSpPr>
            <a:spLocks noGrp="1"/>
          </p:cNvSpPr>
          <p:nvPr>
            <p:ph type="title"/>
          </p:nvPr>
        </p:nvSpPr>
        <p:spPr/>
        <p:txBody>
          <a:bodyPr/>
          <a:lstStyle/>
          <a:p>
            <a:r>
              <a:rPr lang="en-GB"/>
              <a:t>SQL Prompt+</a:t>
            </a:r>
          </a:p>
        </p:txBody>
      </p:sp>
      <p:sp>
        <p:nvSpPr>
          <p:cNvPr id="14" name="TextBox 13">
            <a:extLst>
              <a:ext uri="{FF2B5EF4-FFF2-40B4-BE49-F238E27FC236}">
                <a16:creationId xmlns:a16="http://schemas.microsoft.com/office/drawing/2014/main" id="{82CF59B2-60FD-3C1B-D123-37F5050E5AF7}"/>
              </a:ext>
            </a:extLst>
          </p:cNvPr>
          <p:cNvSpPr txBox="1"/>
          <p:nvPr/>
        </p:nvSpPr>
        <p:spPr>
          <a:xfrm>
            <a:off x="5926785" y="4132035"/>
            <a:ext cx="42738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pic>
        <p:nvPicPr>
          <p:cNvPr id="1030" name="Picture 6">
            <a:extLst>
              <a:ext uri="{FF2B5EF4-FFF2-40B4-BE49-F238E27FC236}">
                <a16:creationId xmlns:a16="http://schemas.microsoft.com/office/drawing/2014/main" id="{B7FFF9CF-E69B-6AF2-4A7E-AED6032BA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13" y="3434528"/>
            <a:ext cx="4313559" cy="2100577"/>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3A05E36-F25A-590C-93D9-65CB3155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284" y="2879054"/>
            <a:ext cx="3505916" cy="3211526"/>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D6572FD0-DA80-938B-4E46-90ABF9F8F5C1}"/>
              </a:ext>
            </a:extLst>
          </p:cNvPr>
          <p:cNvGrpSpPr/>
          <p:nvPr/>
        </p:nvGrpSpPr>
        <p:grpSpPr>
          <a:xfrm>
            <a:off x="6407879" y="1640577"/>
            <a:ext cx="2308225" cy="450850"/>
            <a:chOff x="341365" y="5284788"/>
            <a:chExt cx="2308225" cy="450850"/>
          </a:xfrm>
        </p:grpSpPr>
        <p:sp>
          <p:nvSpPr>
            <p:cNvPr id="19" name="Freeform 45">
              <a:extLst>
                <a:ext uri="{FF2B5EF4-FFF2-40B4-BE49-F238E27FC236}">
                  <a16:creationId xmlns:a16="http://schemas.microsoft.com/office/drawing/2014/main" id="{A11867CD-AEB2-2C5D-F0F5-CC3A4BE33236}"/>
                </a:ext>
              </a:extLst>
            </p:cNvPr>
            <p:cNvSpPr>
              <a:spLocks noChangeArrowheads="1"/>
            </p:cNvSpPr>
            <p:nvPr/>
          </p:nvSpPr>
          <p:spPr bwMode="auto">
            <a:xfrm>
              <a:off x="341365" y="5284788"/>
              <a:ext cx="338137" cy="450850"/>
            </a:xfrm>
            <a:custGeom>
              <a:avLst/>
              <a:gdLst>
                <a:gd name="T0" fmla="*/ 470 w 940"/>
                <a:gd name="T1" fmla="*/ 0 h 1254"/>
                <a:gd name="T2" fmla="*/ 470 w 940"/>
                <a:gd name="T3" fmla="*/ 0 h 1254"/>
                <a:gd name="T4" fmla="*/ 0 w 940"/>
                <a:gd name="T5" fmla="*/ 103 h 1254"/>
                <a:gd name="T6" fmla="*/ 0 w 940"/>
                <a:gd name="T7" fmla="*/ 1150 h 1254"/>
                <a:gd name="T8" fmla="*/ 470 w 940"/>
                <a:gd name="T9" fmla="*/ 1253 h 1254"/>
                <a:gd name="T10" fmla="*/ 939 w 940"/>
                <a:gd name="T11" fmla="*/ 1150 h 1254"/>
                <a:gd name="T12" fmla="*/ 939 w 940"/>
                <a:gd name="T13" fmla="*/ 103 h 1254"/>
                <a:gd name="T14" fmla="*/ 470 w 940"/>
                <a:gd name="T15" fmla="*/ 0 h 1254"/>
                <a:gd name="T16" fmla="*/ 867 w 940"/>
                <a:gd name="T17" fmla="*/ 684 h 1254"/>
                <a:gd name="T18" fmla="*/ 867 w 940"/>
                <a:gd name="T19" fmla="*/ 684 h 1254"/>
                <a:gd name="T20" fmla="*/ 713 w 940"/>
                <a:gd name="T21" fmla="*/ 837 h 1254"/>
                <a:gd name="T22" fmla="*/ 694 w 940"/>
                <a:gd name="T23" fmla="*/ 837 h 1254"/>
                <a:gd name="T24" fmla="*/ 635 w 940"/>
                <a:gd name="T25" fmla="*/ 778 h 1254"/>
                <a:gd name="T26" fmla="*/ 694 w 940"/>
                <a:gd name="T27" fmla="*/ 720 h 1254"/>
                <a:gd name="T28" fmla="*/ 713 w 940"/>
                <a:gd name="T29" fmla="*/ 720 h 1254"/>
                <a:gd name="T30" fmla="*/ 749 w 940"/>
                <a:gd name="T31" fmla="*/ 684 h 1254"/>
                <a:gd name="T32" fmla="*/ 749 w 940"/>
                <a:gd name="T33" fmla="*/ 430 h 1254"/>
                <a:gd name="T34" fmla="*/ 713 w 940"/>
                <a:gd name="T35" fmla="*/ 394 h 1254"/>
                <a:gd name="T36" fmla="*/ 227 w 940"/>
                <a:gd name="T37" fmla="*/ 394 h 1254"/>
                <a:gd name="T38" fmla="*/ 191 w 940"/>
                <a:gd name="T39" fmla="*/ 430 h 1254"/>
                <a:gd name="T40" fmla="*/ 191 w 940"/>
                <a:gd name="T41" fmla="*/ 684 h 1254"/>
                <a:gd name="T42" fmla="*/ 227 w 940"/>
                <a:gd name="T43" fmla="*/ 720 h 1254"/>
                <a:gd name="T44" fmla="*/ 415 w 940"/>
                <a:gd name="T45" fmla="*/ 720 h 1254"/>
                <a:gd name="T46" fmla="*/ 459 w 940"/>
                <a:gd name="T47" fmla="*/ 739 h 1254"/>
                <a:gd name="T48" fmla="*/ 634 w 940"/>
                <a:gd name="T49" fmla="*/ 931 h 1254"/>
                <a:gd name="T50" fmla="*/ 630 w 940"/>
                <a:gd name="T51" fmla="*/ 1014 h 1254"/>
                <a:gd name="T52" fmla="*/ 590 w 940"/>
                <a:gd name="T53" fmla="*/ 1029 h 1254"/>
                <a:gd name="T54" fmla="*/ 548 w 940"/>
                <a:gd name="T55" fmla="*/ 1010 h 1254"/>
                <a:gd name="T56" fmla="*/ 390 w 940"/>
                <a:gd name="T57" fmla="*/ 837 h 1254"/>
                <a:gd name="T58" fmla="*/ 227 w 940"/>
                <a:gd name="T59" fmla="*/ 837 h 1254"/>
                <a:gd name="T60" fmla="*/ 73 w 940"/>
                <a:gd name="T61" fmla="*/ 684 h 1254"/>
                <a:gd name="T62" fmla="*/ 73 w 940"/>
                <a:gd name="T63" fmla="*/ 430 h 1254"/>
                <a:gd name="T64" fmla="*/ 227 w 940"/>
                <a:gd name="T65" fmla="*/ 276 h 1254"/>
                <a:gd name="T66" fmla="*/ 713 w 940"/>
                <a:gd name="T67" fmla="*/ 276 h 1254"/>
                <a:gd name="T68" fmla="*/ 867 w 940"/>
                <a:gd name="T69" fmla="*/ 430 h 1254"/>
                <a:gd name="T70" fmla="*/ 867 w 940"/>
                <a:gd name="T71" fmla="*/ 68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 h="1254">
                  <a:moveTo>
                    <a:pt x="470" y="0"/>
                  </a:moveTo>
                  <a:lnTo>
                    <a:pt x="470" y="0"/>
                  </a:lnTo>
                  <a:cubicBezTo>
                    <a:pt x="263" y="0"/>
                    <a:pt x="85" y="42"/>
                    <a:pt x="0" y="103"/>
                  </a:cubicBezTo>
                  <a:cubicBezTo>
                    <a:pt x="0" y="1150"/>
                    <a:pt x="0" y="1150"/>
                    <a:pt x="0" y="1150"/>
                  </a:cubicBezTo>
                  <a:cubicBezTo>
                    <a:pt x="85" y="1211"/>
                    <a:pt x="263" y="1253"/>
                    <a:pt x="470" y="1253"/>
                  </a:cubicBezTo>
                  <a:cubicBezTo>
                    <a:pt x="676" y="1253"/>
                    <a:pt x="855" y="1211"/>
                    <a:pt x="939" y="1150"/>
                  </a:cubicBezTo>
                  <a:cubicBezTo>
                    <a:pt x="939" y="103"/>
                    <a:pt x="939" y="103"/>
                    <a:pt x="939" y="103"/>
                  </a:cubicBezTo>
                  <a:cubicBezTo>
                    <a:pt x="855" y="42"/>
                    <a:pt x="676" y="0"/>
                    <a:pt x="470" y="0"/>
                  </a:cubicBezTo>
                  <a:close/>
                  <a:moveTo>
                    <a:pt x="867" y="684"/>
                  </a:moveTo>
                  <a:lnTo>
                    <a:pt x="867" y="684"/>
                  </a:lnTo>
                  <a:cubicBezTo>
                    <a:pt x="867" y="768"/>
                    <a:pt x="798" y="837"/>
                    <a:pt x="713" y="837"/>
                  </a:cubicBezTo>
                  <a:cubicBezTo>
                    <a:pt x="694" y="837"/>
                    <a:pt x="694" y="837"/>
                    <a:pt x="694" y="837"/>
                  </a:cubicBezTo>
                  <a:cubicBezTo>
                    <a:pt x="662" y="837"/>
                    <a:pt x="635" y="811"/>
                    <a:pt x="635" y="778"/>
                  </a:cubicBezTo>
                  <a:cubicBezTo>
                    <a:pt x="635" y="746"/>
                    <a:pt x="662" y="720"/>
                    <a:pt x="694" y="720"/>
                  </a:cubicBezTo>
                  <a:cubicBezTo>
                    <a:pt x="713" y="720"/>
                    <a:pt x="713" y="720"/>
                    <a:pt x="713" y="720"/>
                  </a:cubicBezTo>
                  <a:cubicBezTo>
                    <a:pt x="733" y="720"/>
                    <a:pt x="749" y="703"/>
                    <a:pt x="749" y="684"/>
                  </a:cubicBezTo>
                  <a:cubicBezTo>
                    <a:pt x="749" y="430"/>
                    <a:pt x="749" y="430"/>
                    <a:pt x="749" y="430"/>
                  </a:cubicBezTo>
                  <a:cubicBezTo>
                    <a:pt x="749" y="410"/>
                    <a:pt x="733" y="394"/>
                    <a:pt x="713" y="394"/>
                  </a:cubicBezTo>
                  <a:cubicBezTo>
                    <a:pt x="227" y="394"/>
                    <a:pt x="227" y="394"/>
                    <a:pt x="227" y="394"/>
                  </a:cubicBezTo>
                  <a:cubicBezTo>
                    <a:pt x="207" y="394"/>
                    <a:pt x="191" y="410"/>
                    <a:pt x="191" y="430"/>
                  </a:cubicBezTo>
                  <a:cubicBezTo>
                    <a:pt x="191" y="684"/>
                    <a:pt x="191" y="684"/>
                    <a:pt x="191" y="684"/>
                  </a:cubicBezTo>
                  <a:cubicBezTo>
                    <a:pt x="191" y="703"/>
                    <a:pt x="207" y="720"/>
                    <a:pt x="227" y="720"/>
                  </a:cubicBezTo>
                  <a:cubicBezTo>
                    <a:pt x="415" y="720"/>
                    <a:pt x="415" y="720"/>
                    <a:pt x="415" y="720"/>
                  </a:cubicBezTo>
                  <a:cubicBezTo>
                    <a:pt x="432" y="720"/>
                    <a:pt x="448" y="727"/>
                    <a:pt x="459" y="739"/>
                  </a:cubicBezTo>
                  <a:cubicBezTo>
                    <a:pt x="634" y="931"/>
                    <a:pt x="634" y="931"/>
                    <a:pt x="634" y="931"/>
                  </a:cubicBezTo>
                  <a:cubicBezTo>
                    <a:pt x="656" y="955"/>
                    <a:pt x="654" y="992"/>
                    <a:pt x="630" y="1014"/>
                  </a:cubicBezTo>
                  <a:cubicBezTo>
                    <a:pt x="619" y="1024"/>
                    <a:pt x="605" y="1029"/>
                    <a:pt x="590" y="1029"/>
                  </a:cubicBezTo>
                  <a:cubicBezTo>
                    <a:pt x="576" y="1029"/>
                    <a:pt x="560" y="1023"/>
                    <a:pt x="548" y="1010"/>
                  </a:cubicBezTo>
                  <a:cubicBezTo>
                    <a:pt x="390" y="837"/>
                    <a:pt x="390" y="837"/>
                    <a:pt x="390" y="837"/>
                  </a:cubicBezTo>
                  <a:cubicBezTo>
                    <a:pt x="227" y="837"/>
                    <a:pt x="227" y="837"/>
                    <a:pt x="227" y="837"/>
                  </a:cubicBezTo>
                  <a:cubicBezTo>
                    <a:pt x="142" y="837"/>
                    <a:pt x="73" y="768"/>
                    <a:pt x="73" y="684"/>
                  </a:cubicBezTo>
                  <a:cubicBezTo>
                    <a:pt x="73" y="430"/>
                    <a:pt x="73" y="430"/>
                    <a:pt x="73" y="430"/>
                  </a:cubicBezTo>
                  <a:cubicBezTo>
                    <a:pt x="73" y="345"/>
                    <a:pt x="142" y="276"/>
                    <a:pt x="227" y="276"/>
                  </a:cubicBezTo>
                  <a:cubicBezTo>
                    <a:pt x="713" y="276"/>
                    <a:pt x="713" y="276"/>
                    <a:pt x="713" y="276"/>
                  </a:cubicBezTo>
                  <a:cubicBezTo>
                    <a:pt x="798" y="276"/>
                    <a:pt x="867" y="345"/>
                    <a:pt x="867" y="430"/>
                  </a:cubicBezTo>
                  <a:lnTo>
                    <a:pt x="867" y="684"/>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46">
              <a:extLst>
                <a:ext uri="{FF2B5EF4-FFF2-40B4-BE49-F238E27FC236}">
                  <a16:creationId xmlns:a16="http://schemas.microsoft.com/office/drawing/2014/main" id="{7058519E-AB9E-EC56-32B8-24BACF8209E6}"/>
                </a:ext>
              </a:extLst>
            </p:cNvPr>
            <p:cNvSpPr>
              <a:spLocks noChangeArrowheads="1"/>
            </p:cNvSpPr>
            <p:nvPr/>
          </p:nvSpPr>
          <p:spPr bwMode="auto">
            <a:xfrm>
              <a:off x="809677" y="5383213"/>
              <a:ext cx="1839913" cy="330200"/>
            </a:xfrm>
            <a:custGeom>
              <a:avLst/>
              <a:gdLst>
                <a:gd name="T0" fmla="*/ 44 w 5109"/>
                <a:gd name="T1" fmla="*/ 554 h 916"/>
                <a:gd name="T2" fmla="*/ 293 w 5109"/>
                <a:gd name="T3" fmla="*/ 380 h 916"/>
                <a:gd name="T4" fmla="*/ 553 w 5109"/>
                <a:gd name="T5" fmla="*/ 71 h 916"/>
                <a:gd name="T6" fmla="*/ 128 w 5109"/>
                <a:gd name="T7" fmla="*/ 197 h 916"/>
                <a:gd name="T8" fmla="*/ 279 w 5109"/>
                <a:gd name="T9" fmla="*/ 712 h 916"/>
                <a:gd name="T10" fmla="*/ 1049 w 5109"/>
                <a:gd name="T11" fmla="*/ 818 h 916"/>
                <a:gd name="T12" fmla="*/ 642 w 5109"/>
                <a:gd name="T13" fmla="*/ 490 h 916"/>
                <a:gd name="T14" fmla="*/ 931 w 5109"/>
                <a:gd name="T15" fmla="*/ 0 h 916"/>
                <a:gd name="T16" fmla="*/ 1173 w 5109"/>
                <a:gd name="T17" fmla="*/ 649 h 916"/>
                <a:gd name="T18" fmla="*/ 1156 w 5109"/>
                <a:gd name="T19" fmla="*/ 818 h 916"/>
                <a:gd name="T20" fmla="*/ 1105 w 5109"/>
                <a:gd name="T21" fmla="*/ 566 h 916"/>
                <a:gd name="T22" fmla="*/ 931 w 5109"/>
                <a:gd name="T23" fmla="*/ 96 h 916"/>
                <a:gd name="T24" fmla="*/ 919 w 5109"/>
                <a:gd name="T25" fmla="*/ 618 h 916"/>
                <a:gd name="T26" fmla="*/ 1332 w 5109"/>
                <a:gd name="T27" fmla="*/ 698 h 916"/>
                <a:gd name="T28" fmla="*/ 1332 w 5109"/>
                <a:gd name="T29" fmla="*/ 9 h 916"/>
                <a:gd name="T30" fmla="*/ 1436 w 5109"/>
                <a:gd name="T31" fmla="*/ 610 h 916"/>
                <a:gd name="T32" fmla="*/ 1796 w 5109"/>
                <a:gd name="T33" fmla="*/ 657 h 916"/>
                <a:gd name="T34" fmla="*/ 1541 w 5109"/>
                <a:gd name="T35" fmla="*/ 711 h 916"/>
                <a:gd name="T36" fmla="*/ 2066 w 5109"/>
                <a:gd name="T37" fmla="*/ 704 h 916"/>
                <a:gd name="T38" fmla="*/ 2066 w 5109"/>
                <a:gd name="T39" fmla="*/ 21 h 916"/>
                <a:gd name="T40" fmla="*/ 2607 w 5109"/>
                <a:gd name="T41" fmla="*/ 249 h 916"/>
                <a:gd name="T42" fmla="*/ 2167 w 5109"/>
                <a:gd name="T43" fmla="*/ 493 h 916"/>
                <a:gd name="T44" fmla="*/ 2066 w 5109"/>
                <a:gd name="T45" fmla="*/ 704 h 916"/>
                <a:gd name="T46" fmla="*/ 2494 w 5109"/>
                <a:gd name="T47" fmla="*/ 250 h 916"/>
                <a:gd name="T48" fmla="*/ 2168 w 5109"/>
                <a:gd name="T49" fmla="*/ 108 h 916"/>
                <a:gd name="T50" fmla="*/ 2475 w 5109"/>
                <a:gd name="T51" fmla="*/ 363 h 916"/>
                <a:gd name="T52" fmla="*/ 2672 w 5109"/>
                <a:gd name="T53" fmla="*/ 614 h 916"/>
                <a:gd name="T54" fmla="*/ 2899 w 5109"/>
                <a:gd name="T55" fmla="*/ 212 h 916"/>
                <a:gd name="T56" fmla="*/ 2936 w 5109"/>
                <a:gd name="T57" fmla="*/ 307 h 916"/>
                <a:gd name="T58" fmla="*/ 2779 w 5109"/>
                <a:gd name="T59" fmla="*/ 506 h 916"/>
                <a:gd name="T60" fmla="*/ 2682 w 5109"/>
                <a:gd name="T61" fmla="*/ 705 h 916"/>
                <a:gd name="T62" fmla="*/ 2993 w 5109"/>
                <a:gd name="T63" fmla="*/ 514 h 916"/>
                <a:gd name="T64" fmla="*/ 3431 w 5109"/>
                <a:gd name="T65" fmla="*/ 375 h 916"/>
                <a:gd name="T66" fmla="*/ 3212 w 5109"/>
                <a:gd name="T67" fmla="*/ 721 h 916"/>
                <a:gd name="T68" fmla="*/ 3322 w 5109"/>
                <a:gd name="T69" fmla="*/ 602 h 916"/>
                <a:gd name="T70" fmla="*/ 3101 w 5109"/>
                <a:gd name="T71" fmla="*/ 327 h 916"/>
                <a:gd name="T72" fmla="*/ 3322 w 5109"/>
                <a:gd name="T73" fmla="*/ 602 h 916"/>
                <a:gd name="T74" fmla="*/ 3506 w 5109"/>
                <a:gd name="T75" fmla="*/ 605 h 916"/>
                <a:gd name="T76" fmla="*/ 3731 w 5109"/>
                <a:gd name="T77" fmla="*/ 210 h 916"/>
                <a:gd name="T78" fmla="*/ 4232 w 5109"/>
                <a:gd name="T79" fmla="*/ 375 h 916"/>
                <a:gd name="T80" fmla="*/ 4173 w 5109"/>
                <a:gd name="T81" fmla="*/ 710 h 916"/>
                <a:gd name="T82" fmla="*/ 4011 w 5109"/>
                <a:gd name="T83" fmla="*/ 302 h 916"/>
                <a:gd name="T84" fmla="*/ 3920 w 5109"/>
                <a:gd name="T85" fmla="*/ 605 h 916"/>
                <a:gd name="T86" fmla="*/ 3823 w 5109"/>
                <a:gd name="T87" fmla="*/ 705 h 916"/>
                <a:gd name="T88" fmla="*/ 3821 w 5109"/>
                <a:gd name="T89" fmla="*/ 324 h 916"/>
                <a:gd name="T90" fmla="*/ 3615 w 5109"/>
                <a:gd name="T91" fmla="*/ 539 h 916"/>
                <a:gd name="T92" fmla="*/ 3518 w 5109"/>
                <a:gd name="T93" fmla="*/ 705 h 916"/>
                <a:gd name="T94" fmla="*/ 4321 w 5109"/>
                <a:gd name="T95" fmla="*/ 812 h 916"/>
                <a:gd name="T96" fmla="*/ 4539 w 5109"/>
                <a:gd name="T97" fmla="*/ 210 h 916"/>
                <a:gd name="T98" fmla="*/ 4726 w 5109"/>
                <a:gd name="T99" fmla="*/ 670 h 916"/>
                <a:gd name="T100" fmla="*/ 4428 w 5109"/>
                <a:gd name="T101" fmla="*/ 910 h 916"/>
                <a:gd name="T102" fmla="*/ 4649 w 5109"/>
                <a:gd name="T103" fmla="*/ 603 h 916"/>
                <a:gd name="T104" fmla="*/ 4540 w 5109"/>
                <a:gd name="T105" fmla="*/ 302 h 916"/>
                <a:gd name="T106" fmla="*/ 4540 w 5109"/>
                <a:gd name="T107" fmla="*/ 630 h 916"/>
                <a:gd name="T108" fmla="*/ 4840 w 5109"/>
                <a:gd name="T109" fmla="*/ 566 h 916"/>
                <a:gd name="T110" fmla="*/ 4898 w 5109"/>
                <a:gd name="T111" fmla="*/ 104 h 916"/>
                <a:gd name="T112" fmla="*/ 5069 w 5109"/>
                <a:gd name="T113" fmla="*/ 231 h 916"/>
                <a:gd name="T114" fmla="*/ 4947 w 5109"/>
                <a:gd name="T115" fmla="*/ 323 h 916"/>
                <a:gd name="T116" fmla="*/ 5092 w 5109"/>
                <a:gd name="T117" fmla="*/ 638 h 916"/>
                <a:gd name="T118" fmla="*/ 5105 w 5109"/>
                <a:gd name="T119" fmla="*/ 701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9" h="916">
                  <a:moveTo>
                    <a:pt x="0" y="639"/>
                  </a:moveTo>
                  <a:lnTo>
                    <a:pt x="0" y="639"/>
                  </a:lnTo>
                  <a:cubicBezTo>
                    <a:pt x="4" y="605"/>
                    <a:pt x="21" y="570"/>
                    <a:pt x="44" y="554"/>
                  </a:cubicBezTo>
                  <a:cubicBezTo>
                    <a:pt x="122" y="597"/>
                    <a:pt x="208" y="615"/>
                    <a:pt x="279" y="615"/>
                  </a:cubicBezTo>
                  <a:cubicBezTo>
                    <a:pt x="359" y="615"/>
                    <a:pt x="464" y="586"/>
                    <a:pt x="464" y="494"/>
                  </a:cubicBezTo>
                  <a:cubicBezTo>
                    <a:pt x="464" y="394"/>
                    <a:pt x="374" y="385"/>
                    <a:pt x="293" y="380"/>
                  </a:cubicBezTo>
                  <a:cubicBezTo>
                    <a:pt x="169" y="373"/>
                    <a:pt x="14" y="357"/>
                    <a:pt x="14" y="197"/>
                  </a:cubicBezTo>
                  <a:cubicBezTo>
                    <a:pt x="14" y="52"/>
                    <a:pt x="164" y="3"/>
                    <a:pt x="297" y="3"/>
                  </a:cubicBezTo>
                  <a:cubicBezTo>
                    <a:pt x="399" y="3"/>
                    <a:pt x="475" y="26"/>
                    <a:pt x="553" y="71"/>
                  </a:cubicBezTo>
                  <a:cubicBezTo>
                    <a:pt x="549" y="104"/>
                    <a:pt x="535" y="133"/>
                    <a:pt x="507" y="151"/>
                  </a:cubicBezTo>
                  <a:cubicBezTo>
                    <a:pt x="434" y="113"/>
                    <a:pt x="368" y="100"/>
                    <a:pt x="297" y="100"/>
                  </a:cubicBezTo>
                  <a:cubicBezTo>
                    <a:pt x="234" y="100"/>
                    <a:pt x="128" y="112"/>
                    <a:pt x="128" y="197"/>
                  </a:cubicBezTo>
                  <a:cubicBezTo>
                    <a:pt x="128" y="291"/>
                    <a:pt x="259" y="279"/>
                    <a:pt x="379" y="297"/>
                  </a:cubicBezTo>
                  <a:cubicBezTo>
                    <a:pt x="482" y="313"/>
                    <a:pt x="578" y="350"/>
                    <a:pt x="578" y="494"/>
                  </a:cubicBezTo>
                  <a:cubicBezTo>
                    <a:pt x="578" y="654"/>
                    <a:pt x="422" y="712"/>
                    <a:pt x="279" y="712"/>
                  </a:cubicBezTo>
                  <a:cubicBezTo>
                    <a:pt x="185" y="712"/>
                    <a:pt x="90" y="688"/>
                    <a:pt x="0" y="639"/>
                  </a:cubicBezTo>
                  <a:close/>
                  <a:moveTo>
                    <a:pt x="1049" y="818"/>
                  </a:moveTo>
                  <a:lnTo>
                    <a:pt x="1049" y="818"/>
                  </a:lnTo>
                  <a:lnTo>
                    <a:pt x="992" y="708"/>
                  </a:lnTo>
                  <a:cubicBezTo>
                    <a:pt x="972" y="713"/>
                    <a:pt x="952" y="716"/>
                    <a:pt x="931" y="716"/>
                  </a:cubicBezTo>
                  <a:cubicBezTo>
                    <a:pt x="819" y="716"/>
                    <a:pt x="642" y="700"/>
                    <a:pt x="642" y="490"/>
                  </a:cubicBezTo>
                  <a:lnTo>
                    <a:pt x="642" y="398"/>
                  </a:lnTo>
                  <a:cubicBezTo>
                    <a:pt x="642" y="301"/>
                    <a:pt x="649" y="171"/>
                    <a:pt x="685" y="67"/>
                  </a:cubicBezTo>
                  <a:cubicBezTo>
                    <a:pt x="764" y="27"/>
                    <a:pt x="840" y="0"/>
                    <a:pt x="931" y="0"/>
                  </a:cubicBezTo>
                  <a:cubicBezTo>
                    <a:pt x="1105" y="0"/>
                    <a:pt x="1219" y="51"/>
                    <a:pt x="1219" y="224"/>
                  </a:cubicBezTo>
                  <a:lnTo>
                    <a:pt x="1219" y="316"/>
                  </a:lnTo>
                  <a:cubicBezTo>
                    <a:pt x="1219" y="414"/>
                    <a:pt x="1208" y="569"/>
                    <a:pt x="1173" y="649"/>
                  </a:cubicBezTo>
                  <a:cubicBezTo>
                    <a:pt x="1149" y="660"/>
                    <a:pt x="1123" y="671"/>
                    <a:pt x="1098" y="682"/>
                  </a:cubicBezTo>
                  <a:lnTo>
                    <a:pt x="1123" y="729"/>
                  </a:lnTo>
                  <a:cubicBezTo>
                    <a:pt x="1139" y="760"/>
                    <a:pt x="1153" y="789"/>
                    <a:pt x="1156" y="818"/>
                  </a:cubicBezTo>
                  <a:cubicBezTo>
                    <a:pt x="1136" y="821"/>
                    <a:pt x="1120" y="823"/>
                    <a:pt x="1104" y="823"/>
                  </a:cubicBezTo>
                  <a:cubicBezTo>
                    <a:pt x="1087" y="823"/>
                    <a:pt x="1070" y="821"/>
                    <a:pt x="1049" y="818"/>
                  </a:cubicBezTo>
                  <a:close/>
                  <a:moveTo>
                    <a:pt x="1105" y="566"/>
                  </a:moveTo>
                  <a:lnTo>
                    <a:pt x="1105" y="566"/>
                  </a:lnTo>
                  <a:lnTo>
                    <a:pt x="1105" y="139"/>
                  </a:lnTo>
                  <a:cubicBezTo>
                    <a:pt x="1071" y="110"/>
                    <a:pt x="1001" y="96"/>
                    <a:pt x="931" y="96"/>
                  </a:cubicBezTo>
                  <a:cubicBezTo>
                    <a:pt x="861" y="96"/>
                    <a:pt x="792" y="110"/>
                    <a:pt x="757" y="139"/>
                  </a:cubicBezTo>
                  <a:lnTo>
                    <a:pt x="757" y="575"/>
                  </a:lnTo>
                  <a:cubicBezTo>
                    <a:pt x="793" y="604"/>
                    <a:pt x="854" y="618"/>
                    <a:pt x="919" y="618"/>
                  </a:cubicBezTo>
                  <a:cubicBezTo>
                    <a:pt x="989" y="618"/>
                    <a:pt x="1063" y="600"/>
                    <a:pt x="1105" y="566"/>
                  </a:cubicBezTo>
                  <a:close/>
                  <a:moveTo>
                    <a:pt x="1332" y="698"/>
                  </a:moveTo>
                  <a:lnTo>
                    <a:pt x="1332" y="698"/>
                  </a:lnTo>
                  <a:cubicBezTo>
                    <a:pt x="1321" y="661"/>
                    <a:pt x="1321" y="624"/>
                    <a:pt x="1321" y="585"/>
                  </a:cubicBezTo>
                  <a:lnTo>
                    <a:pt x="1321" y="121"/>
                  </a:lnTo>
                  <a:cubicBezTo>
                    <a:pt x="1321" y="83"/>
                    <a:pt x="1321" y="45"/>
                    <a:pt x="1332" y="9"/>
                  </a:cubicBezTo>
                  <a:cubicBezTo>
                    <a:pt x="1353" y="6"/>
                    <a:pt x="1369" y="4"/>
                    <a:pt x="1385" y="4"/>
                  </a:cubicBezTo>
                  <a:cubicBezTo>
                    <a:pt x="1401" y="4"/>
                    <a:pt x="1417" y="6"/>
                    <a:pt x="1436" y="9"/>
                  </a:cubicBezTo>
                  <a:lnTo>
                    <a:pt x="1436" y="610"/>
                  </a:lnTo>
                  <a:cubicBezTo>
                    <a:pt x="1468" y="614"/>
                    <a:pt x="1500" y="614"/>
                    <a:pt x="1538" y="614"/>
                  </a:cubicBezTo>
                  <a:lnTo>
                    <a:pt x="1791" y="614"/>
                  </a:lnTo>
                  <a:cubicBezTo>
                    <a:pt x="1794" y="630"/>
                    <a:pt x="1796" y="643"/>
                    <a:pt x="1796" y="657"/>
                  </a:cubicBezTo>
                  <a:cubicBezTo>
                    <a:pt x="1796" y="669"/>
                    <a:pt x="1794" y="683"/>
                    <a:pt x="1791" y="700"/>
                  </a:cubicBezTo>
                  <a:cubicBezTo>
                    <a:pt x="1759" y="711"/>
                    <a:pt x="1726" y="711"/>
                    <a:pt x="1694" y="711"/>
                  </a:cubicBezTo>
                  <a:lnTo>
                    <a:pt x="1541" y="711"/>
                  </a:lnTo>
                  <a:cubicBezTo>
                    <a:pt x="1470" y="711"/>
                    <a:pt x="1398" y="710"/>
                    <a:pt x="1332" y="698"/>
                  </a:cubicBezTo>
                  <a:close/>
                  <a:moveTo>
                    <a:pt x="2066" y="704"/>
                  </a:moveTo>
                  <a:lnTo>
                    <a:pt x="2066" y="704"/>
                  </a:lnTo>
                  <a:cubicBezTo>
                    <a:pt x="2054" y="642"/>
                    <a:pt x="2054" y="610"/>
                    <a:pt x="2054" y="388"/>
                  </a:cubicBezTo>
                  <a:lnTo>
                    <a:pt x="2054" y="110"/>
                  </a:lnTo>
                  <a:cubicBezTo>
                    <a:pt x="2054" y="79"/>
                    <a:pt x="2054" y="50"/>
                    <a:pt x="2066" y="21"/>
                  </a:cubicBezTo>
                  <a:cubicBezTo>
                    <a:pt x="2133" y="8"/>
                    <a:pt x="2203" y="0"/>
                    <a:pt x="2273" y="0"/>
                  </a:cubicBezTo>
                  <a:cubicBezTo>
                    <a:pt x="2382" y="0"/>
                    <a:pt x="2487" y="19"/>
                    <a:pt x="2568" y="68"/>
                  </a:cubicBezTo>
                  <a:cubicBezTo>
                    <a:pt x="2605" y="135"/>
                    <a:pt x="2594" y="189"/>
                    <a:pt x="2607" y="249"/>
                  </a:cubicBezTo>
                  <a:cubicBezTo>
                    <a:pt x="2607" y="365"/>
                    <a:pt x="2579" y="373"/>
                    <a:pt x="2566" y="435"/>
                  </a:cubicBezTo>
                  <a:cubicBezTo>
                    <a:pt x="2483" y="483"/>
                    <a:pt x="2391" y="500"/>
                    <a:pt x="2291" y="500"/>
                  </a:cubicBezTo>
                  <a:cubicBezTo>
                    <a:pt x="2251" y="500"/>
                    <a:pt x="2210" y="497"/>
                    <a:pt x="2167" y="493"/>
                  </a:cubicBezTo>
                  <a:lnTo>
                    <a:pt x="2167" y="704"/>
                  </a:lnTo>
                  <a:cubicBezTo>
                    <a:pt x="2149" y="708"/>
                    <a:pt x="2133" y="710"/>
                    <a:pt x="2117" y="710"/>
                  </a:cubicBezTo>
                  <a:cubicBezTo>
                    <a:pt x="2102" y="710"/>
                    <a:pt x="2086" y="708"/>
                    <a:pt x="2066" y="704"/>
                  </a:cubicBezTo>
                  <a:close/>
                  <a:moveTo>
                    <a:pt x="2475" y="363"/>
                  </a:moveTo>
                  <a:lnTo>
                    <a:pt x="2475" y="363"/>
                  </a:lnTo>
                  <a:cubicBezTo>
                    <a:pt x="2485" y="331"/>
                    <a:pt x="2494" y="311"/>
                    <a:pt x="2494" y="250"/>
                  </a:cubicBezTo>
                  <a:cubicBezTo>
                    <a:pt x="2494" y="191"/>
                    <a:pt x="2481" y="175"/>
                    <a:pt x="2475" y="137"/>
                  </a:cubicBezTo>
                  <a:cubicBezTo>
                    <a:pt x="2428" y="110"/>
                    <a:pt x="2361" y="97"/>
                    <a:pt x="2289" y="97"/>
                  </a:cubicBezTo>
                  <a:cubicBezTo>
                    <a:pt x="2250" y="97"/>
                    <a:pt x="2208" y="101"/>
                    <a:pt x="2168" y="108"/>
                  </a:cubicBezTo>
                  <a:lnTo>
                    <a:pt x="2168" y="393"/>
                  </a:lnTo>
                  <a:cubicBezTo>
                    <a:pt x="2208" y="398"/>
                    <a:pt x="2250" y="402"/>
                    <a:pt x="2290" y="402"/>
                  </a:cubicBezTo>
                  <a:cubicBezTo>
                    <a:pt x="2358" y="402"/>
                    <a:pt x="2424" y="392"/>
                    <a:pt x="2475" y="363"/>
                  </a:cubicBezTo>
                  <a:close/>
                  <a:moveTo>
                    <a:pt x="2682" y="705"/>
                  </a:moveTo>
                  <a:lnTo>
                    <a:pt x="2682" y="705"/>
                  </a:lnTo>
                  <a:cubicBezTo>
                    <a:pt x="2672" y="675"/>
                    <a:pt x="2672" y="645"/>
                    <a:pt x="2672" y="614"/>
                  </a:cubicBezTo>
                  <a:lnTo>
                    <a:pt x="2672" y="516"/>
                  </a:lnTo>
                  <a:cubicBezTo>
                    <a:pt x="2672" y="445"/>
                    <a:pt x="2673" y="331"/>
                    <a:pt x="2705" y="260"/>
                  </a:cubicBezTo>
                  <a:cubicBezTo>
                    <a:pt x="2766" y="229"/>
                    <a:pt x="2830" y="212"/>
                    <a:pt x="2899" y="212"/>
                  </a:cubicBezTo>
                  <a:cubicBezTo>
                    <a:pt x="2917" y="212"/>
                    <a:pt x="2935" y="213"/>
                    <a:pt x="2953" y="215"/>
                  </a:cubicBezTo>
                  <a:cubicBezTo>
                    <a:pt x="2954" y="224"/>
                    <a:pt x="2955" y="231"/>
                    <a:pt x="2955" y="239"/>
                  </a:cubicBezTo>
                  <a:cubicBezTo>
                    <a:pt x="2955" y="263"/>
                    <a:pt x="2949" y="286"/>
                    <a:pt x="2936" y="307"/>
                  </a:cubicBezTo>
                  <a:cubicBezTo>
                    <a:pt x="2923" y="305"/>
                    <a:pt x="2909" y="304"/>
                    <a:pt x="2896" y="304"/>
                  </a:cubicBezTo>
                  <a:cubicBezTo>
                    <a:pt x="2864" y="304"/>
                    <a:pt x="2831" y="311"/>
                    <a:pt x="2798" y="325"/>
                  </a:cubicBezTo>
                  <a:cubicBezTo>
                    <a:pt x="2781" y="377"/>
                    <a:pt x="2779" y="460"/>
                    <a:pt x="2779" y="506"/>
                  </a:cubicBezTo>
                  <a:lnTo>
                    <a:pt x="2779" y="705"/>
                  </a:lnTo>
                  <a:cubicBezTo>
                    <a:pt x="2762" y="708"/>
                    <a:pt x="2748" y="710"/>
                    <a:pt x="2733" y="710"/>
                  </a:cubicBezTo>
                  <a:cubicBezTo>
                    <a:pt x="2718" y="710"/>
                    <a:pt x="2703" y="708"/>
                    <a:pt x="2682" y="705"/>
                  </a:cubicBezTo>
                  <a:close/>
                  <a:moveTo>
                    <a:pt x="2993" y="555"/>
                  </a:moveTo>
                  <a:lnTo>
                    <a:pt x="2993" y="555"/>
                  </a:lnTo>
                  <a:lnTo>
                    <a:pt x="2993" y="514"/>
                  </a:lnTo>
                  <a:cubicBezTo>
                    <a:pt x="2993" y="443"/>
                    <a:pt x="2996" y="330"/>
                    <a:pt x="3026" y="259"/>
                  </a:cubicBezTo>
                  <a:cubicBezTo>
                    <a:pt x="3096" y="225"/>
                    <a:pt x="3156" y="210"/>
                    <a:pt x="3212" y="210"/>
                  </a:cubicBezTo>
                  <a:cubicBezTo>
                    <a:pt x="3334" y="210"/>
                    <a:pt x="3431" y="242"/>
                    <a:pt x="3431" y="375"/>
                  </a:cubicBezTo>
                  <a:lnTo>
                    <a:pt x="3431" y="414"/>
                  </a:lnTo>
                  <a:cubicBezTo>
                    <a:pt x="3431" y="437"/>
                    <a:pt x="3431" y="590"/>
                    <a:pt x="3399" y="670"/>
                  </a:cubicBezTo>
                  <a:cubicBezTo>
                    <a:pt x="3346" y="703"/>
                    <a:pt x="3284" y="721"/>
                    <a:pt x="3212" y="721"/>
                  </a:cubicBezTo>
                  <a:cubicBezTo>
                    <a:pt x="3094" y="721"/>
                    <a:pt x="2993" y="693"/>
                    <a:pt x="2993" y="555"/>
                  </a:cubicBezTo>
                  <a:close/>
                  <a:moveTo>
                    <a:pt x="3322" y="602"/>
                  </a:moveTo>
                  <a:lnTo>
                    <a:pt x="3322" y="602"/>
                  </a:lnTo>
                  <a:lnTo>
                    <a:pt x="3322" y="327"/>
                  </a:lnTo>
                  <a:cubicBezTo>
                    <a:pt x="3299" y="310"/>
                    <a:pt x="3256" y="301"/>
                    <a:pt x="3211" y="301"/>
                  </a:cubicBezTo>
                  <a:cubicBezTo>
                    <a:pt x="3168" y="301"/>
                    <a:pt x="3125" y="310"/>
                    <a:pt x="3101" y="327"/>
                  </a:cubicBezTo>
                  <a:lnTo>
                    <a:pt x="3101" y="602"/>
                  </a:lnTo>
                  <a:cubicBezTo>
                    <a:pt x="3123" y="619"/>
                    <a:pt x="3167" y="629"/>
                    <a:pt x="3211" y="629"/>
                  </a:cubicBezTo>
                  <a:cubicBezTo>
                    <a:pt x="3256" y="629"/>
                    <a:pt x="3300" y="619"/>
                    <a:pt x="3322" y="602"/>
                  </a:cubicBezTo>
                  <a:close/>
                  <a:moveTo>
                    <a:pt x="3518" y="705"/>
                  </a:moveTo>
                  <a:lnTo>
                    <a:pt x="3518" y="705"/>
                  </a:lnTo>
                  <a:cubicBezTo>
                    <a:pt x="3506" y="672"/>
                    <a:pt x="3506" y="638"/>
                    <a:pt x="3506" y="605"/>
                  </a:cubicBezTo>
                  <a:lnTo>
                    <a:pt x="3506" y="493"/>
                  </a:lnTo>
                  <a:cubicBezTo>
                    <a:pt x="3506" y="437"/>
                    <a:pt x="3513" y="327"/>
                    <a:pt x="3538" y="259"/>
                  </a:cubicBezTo>
                  <a:cubicBezTo>
                    <a:pt x="3609" y="225"/>
                    <a:pt x="3674" y="210"/>
                    <a:pt x="3731" y="210"/>
                  </a:cubicBezTo>
                  <a:cubicBezTo>
                    <a:pt x="3787" y="210"/>
                    <a:pt x="3838" y="217"/>
                    <a:pt x="3876" y="241"/>
                  </a:cubicBezTo>
                  <a:cubicBezTo>
                    <a:pt x="3926" y="218"/>
                    <a:pt x="3969" y="210"/>
                    <a:pt x="4010" y="210"/>
                  </a:cubicBezTo>
                  <a:cubicBezTo>
                    <a:pt x="4132" y="210"/>
                    <a:pt x="4232" y="242"/>
                    <a:pt x="4232" y="375"/>
                  </a:cubicBezTo>
                  <a:lnTo>
                    <a:pt x="4232" y="605"/>
                  </a:lnTo>
                  <a:cubicBezTo>
                    <a:pt x="4232" y="636"/>
                    <a:pt x="4232" y="668"/>
                    <a:pt x="4220" y="705"/>
                  </a:cubicBezTo>
                  <a:cubicBezTo>
                    <a:pt x="4206" y="709"/>
                    <a:pt x="4189" y="710"/>
                    <a:pt x="4173" y="710"/>
                  </a:cubicBezTo>
                  <a:cubicBezTo>
                    <a:pt x="4155" y="710"/>
                    <a:pt x="4138" y="708"/>
                    <a:pt x="4121" y="705"/>
                  </a:cubicBezTo>
                  <a:lnTo>
                    <a:pt x="4121" y="375"/>
                  </a:lnTo>
                  <a:cubicBezTo>
                    <a:pt x="4121" y="310"/>
                    <a:pt x="4065" y="302"/>
                    <a:pt x="4011" y="302"/>
                  </a:cubicBezTo>
                  <a:cubicBezTo>
                    <a:pt x="3983" y="302"/>
                    <a:pt x="3950" y="308"/>
                    <a:pt x="3919" y="325"/>
                  </a:cubicBezTo>
                  <a:cubicBezTo>
                    <a:pt x="3920" y="371"/>
                    <a:pt x="3920" y="421"/>
                    <a:pt x="3920" y="469"/>
                  </a:cubicBezTo>
                  <a:lnTo>
                    <a:pt x="3920" y="605"/>
                  </a:lnTo>
                  <a:cubicBezTo>
                    <a:pt x="3920" y="636"/>
                    <a:pt x="3920" y="667"/>
                    <a:pt x="3914" y="705"/>
                  </a:cubicBezTo>
                  <a:cubicBezTo>
                    <a:pt x="3900" y="709"/>
                    <a:pt x="3885" y="711"/>
                    <a:pt x="3870" y="711"/>
                  </a:cubicBezTo>
                  <a:cubicBezTo>
                    <a:pt x="3855" y="711"/>
                    <a:pt x="3839" y="709"/>
                    <a:pt x="3823" y="705"/>
                  </a:cubicBezTo>
                  <a:cubicBezTo>
                    <a:pt x="3819" y="672"/>
                    <a:pt x="3818" y="639"/>
                    <a:pt x="3818" y="606"/>
                  </a:cubicBezTo>
                  <a:lnTo>
                    <a:pt x="3818" y="470"/>
                  </a:lnTo>
                  <a:cubicBezTo>
                    <a:pt x="3818" y="419"/>
                    <a:pt x="3820" y="373"/>
                    <a:pt x="3821" y="324"/>
                  </a:cubicBezTo>
                  <a:cubicBezTo>
                    <a:pt x="3801" y="308"/>
                    <a:pt x="3765" y="301"/>
                    <a:pt x="3731" y="301"/>
                  </a:cubicBezTo>
                  <a:cubicBezTo>
                    <a:pt x="3698" y="301"/>
                    <a:pt x="3665" y="306"/>
                    <a:pt x="3633" y="321"/>
                  </a:cubicBezTo>
                  <a:cubicBezTo>
                    <a:pt x="3614" y="392"/>
                    <a:pt x="3615" y="486"/>
                    <a:pt x="3615" y="539"/>
                  </a:cubicBezTo>
                  <a:lnTo>
                    <a:pt x="3615" y="705"/>
                  </a:lnTo>
                  <a:cubicBezTo>
                    <a:pt x="3601" y="709"/>
                    <a:pt x="3585" y="711"/>
                    <a:pt x="3568" y="711"/>
                  </a:cubicBezTo>
                  <a:cubicBezTo>
                    <a:pt x="3552" y="711"/>
                    <a:pt x="3535" y="709"/>
                    <a:pt x="3518" y="705"/>
                  </a:cubicBezTo>
                  <a:close/>
                  <a:moveTo>
                    <a:pt x="4331" y="910"/>
                  </a:moveTo>
                  <a:lnTo>
                    <a:pt x="4331" y="910"/>
                  </a:lnTo>
                  <a:cubicBezTo>
                    <a:pt x="4321" y="878"/>
                    <a:pt x="4321" y="845"/>
                    <a:pt x="4321" y="812"/>
                  </a:cubicBezTo>
                  <a:lnTo>
                    <a:pt x="4321" y="509"/>
                  </a:lnTo>
                  <a:cubicBezTo>
                    <a:pt x="4321" y="441"/>
                    <a:pt x="4323" y="331"/>
                    <a:pt x="4354" y="259"/>
                  </a:cubicBezTo>
                  <a:cubicBezTo>
                    <a:pt x="4423" y="225"/>
                    <a:pt x="4482" y="210"/>
                    <a:pt x="4539" y="210"/>
                  </a:cubicBezTo>
                  <a:cubicBezTo>
                    <a:pt x="4661" y="210"/>
                    <a:pt x="4757" y="242"/>
                    <a:pt x="4757" y="375"/>
                  </a:cubicBezTo>
                  <a:lnTo>
                    <a:pt x="4757" y="414"/>
                  </a:lnTo>
                  <a:cubicBezTo>
                    <a:pt x="4757" y="437"/>
                    <a:pt x="4757" y="590"/>
                    <a:pt x="4726" y="670"/>
                  </a:cubicBezTo>
                  <a:cubicBezTo>
                    <a:pt x="4673" y="703"/>
                    <a:pt x="4610" y="721"/>
                    <a:pt x="4539" y="721"/>
                  </a:cubicBezTo>
                  <a:cubicBezTo>
                    <a:pt x="4495" y="721"/>
                    <a:pt x="4453" y="714"/>
                    <a:pt x="4428" y="691"/>
                  </a:cubicBezTo>
                  <a:lnTo>
                    <a:pt x="4428" y="910"/>
                  </a:lnTo>
                  <a:cubicBezTo>
                    <a:pt x="4410" y="913"/>
                    <a:pt x="4395" y="915"/>
                    <a:pt x="4380" y="915"/>
                  </a:cubicBezTo>
                  <a:cubicBezTo>
                    <a:pt x="4366" y="915"/>
                    <a:pt x="4351" y="913"/>
                    <a:pt x="4331" y="910"/>
                  </a:cubicBezTo>
                  <a:close/>
                  <a:moveTo>
                    <a:pt x="4649" y="603"/>
                  </a:moveTo>
                  <a:lnTo>
                    <a:pt x="4649" y="603"/>
                  </a:lnTo>
                  <a:cubicBezTo>
                    <a:pt x="4649" y="329"/>
                    <a:pt x="4649" y="420"/>
                    <a:pt x="4649" y="329"/>
                  </a:cubicBezTo>
                  <a:cubicBezTo>
                    <a:pt x="4627" y="311"/>
                    <a:pt x="4584" y="302"/>
                    <a:pt x="4540" y="302"/>
                  </a:cubicBezTo>
                  <a:cubicBezTo>
                    <a:pt x="4495" y="302"/>
                    <a:pt x="4451" y="311"/>
                    <a:pt x="4428" y="329"/>
                  </a:cubicBezTo>
                  <a:cubicBezTo>
                    <a:pt x="4428" y="603"/>
                    <a:pt x="4428" y="512"/>
                    <a:pt x="4428" y="603"/>
                  </a:cubicBezTo>
                  <a:cubicBezTo>
                    <a:pt x="4453" y="620"/>
                    <a:pt x="4496" y="630"/>
                    <a:pt x="4540" y="630"/>
                  </a:cubicBezTo>
                  <a:cubicBezTo>
                    <a:pt x="4583" y="630"/>
                    <a:pt x="4627" y="620"/>
                    <a:pt x="4649" y="603"/>
                  </a:cubicBezTo>
                  <a:close/>
                  <a:moveTo>
                    <a:pt x="4840" y="566"/>
                  </a:moveTo>
                  <a:lnTo>
                    <a:pt x="4840" y="566"/>
                  </a:lnTo>
                  <a:lnTo>
                    <a:pt x="4840" y="251"/>
                  </a:lnTo>
                  <a:cubicBezTo>
                    <a:pt x="4840" y="207"/>
                    <a:pt x="4840" y="157"/>
                    <a:pt x="4850" y="111"/>
                  </a:cubicBezTo>
                  <a:cubicBezTo>
                    <a:pt x="4865" y="107"/>
                    <a:pt x="4881" y="104"/>
                    <a:pt x="4898" y="104"/>
                  </a:cubicBezTo>
                  <a:cubicBezTo>
                    <a:pt x="4914" y="104"/>
                    <a:pt x="4930" y="107"/>
                    <a:pt x="4947" y="110"/>
                  </a:cubicBezTo>
                  <a:lnTo>
                    <a:pt x="4947" y="231"/>
                  </a:lnTo>
                  <a:lnTo>
                    <a:pt x="5069" y="231"/>
                  </a:lnTo>
                  <a:cubicBezTo>
                    <a:pt x="5074" y="246"/>
                    <a:pt x="5077" y="262"/>
                    <a:pt x="5077" y="277"/>
                  </a:cubicBezTo>
                  <a:cubicBezTo>
                    <a:pt x="5077" y="293"/>
                    <a:pt x="5074" y="308"/>
                    <a:pt x="5069" y="323"/>
                  </a:cubicBezTo>
                  <a:lnTo>
                    <a:pt x="4947" y="323"/>
                  </a:lnTo>
                  <a:lnTo>
                    <a:pt x="4947" y="561"/>
                  </a:lnTo>
                  <a:cubicBezTo>
                    <a:pt x="4947" y="620"/>
                    <a:pt x="4981" y="640"/>
                    <a:pt x="5049" y="640"/>
                  </a:cubicBezTo>
                  <a:cubicBezTo>
                    <a:pt x="5062" y="640"/>
                    <a:pt x="5076" y="639"/>
                    <a:pt x="5092" y="638"/>
                  </a:cubicBezTo>
                  <a:cubicBezTo>
                    <a:pt x="5096" y="647"/>
                    <a:pt x="5102" y="645"/>
                    <a:pt x="5106" y="666"/>
                  </a:cubicBezTo>
                  <a:cubicBezTo>
                    <a:pt x="5107" y="673"/>
                    <a:pt x="5108" y="678"/>
                    <a:pt x="5108" y="683"/>
                  </a:cubicBezTo>
                  <a:cubicBezTo>
                    <a:pt x="5108" y="695"/>
                    <a:pt x="5106" y="695"/>
                    <a:pt x="5105" y="701"/>
                  </a:cubicBezTo>
                  <a:cubicBezTo>
                    <a:pt x="5090" y="708"/>
                    <a:pt x="5055" y="721"/>
                    <a:pt x="4994" y="721"/>
                  </a:cubicBezTo>
                  <a:cubicBezTo>
                    <a:pt x="4941" y="721"/>
                    <a:pt x="4840" y="697"/>
                    <a:pt x="4840" y="56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 name="TextBox 20">
            <a:extLst>
              <a:ext uri="{FF2B5EF4-FFF2-40B4-BE49-F238E27FC236}">
                <a16:creationId xmlns:a16="http://schemas.microsoft.com/office/drawing/2014/main" id="{57A18B4C-DE36-F705-82F8-C07142E29CDA}"/>
              </a:ext>
            </a:extLst>
          </p:cNvPr>
          <p:cNvSpPr txBox="1"/>
          <p:nvPr/>
        </p:nvSpPr>
        <p:spPr>
          <a:xfrm>
            <a:off x="8635439" y="1611092"/>
            <a:ext cx="557561"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grpSp>
        <p:nvGrpSpPr>
          <p:cNvPr id="22" name="Group 21">
            <a:extLst>
              <a:ext uri="{FF2B5EF4-FFF2-40B4-BE49-F238E27FC236}">
                <a16:creationId xmlns:a16="http://schemas.microsoft.com/office/drawing/2014/main" id="{0DC1D1FC-507E-8EE0-5EE8-8F950C490102}"/>
              </a:ext>
            </a:extLst>
          </p:cNvPr>
          <p:cNvGrpSpPr/>
          <p:nvPr/>
        </p:nvGrpSpPr>
        <p:grpSpPr>
          <a:xfrm>
            <a:off x="2692432" y="1646023"/>
            <a:ext cx="2308225" cy="450850"/>
            <a:chOff x="341365" y="5284788"/>
            <a:chExt cx="2308225" cy="450850"/>
          </a:xfrm>
        </p:grpSpPr>
        <p:sp>
          <p:nvSpPr>
            <p:cNvPr id="23" name="Freeform 45">
              <a:extLst>
                <a:ext uri="{FF2B5EF4-FFF2-40B4-BE49-F238E27FC236}">
                  <a16:creationId xmlns:a16="http://schemas.microsoft.com/office/drawing/2014/main" id="{52DF7FB7-2581-1C4D-AD21-E73E4D72C0B5}"/>
                </a:ext>
              </a:extLst>
            </p:cNvPr>
            <p:cNvSpPr>
              <a:spLocks noChangeArrowheads="1"/>
            </p:cNvSpPr>
            <p:nvPr/>
          </p:nvSpPr>
          <p:spPr bwMode="auto">
            <a:xfrm>
              <a:off x="341365" y="5284788"/>
              <a:ext cx="338137" cy="450850"/>
            </a:xfrm>
            <a:custGeom>
              <a:avLst/>
              <a:gdLst>
                <a:gd name="T0" fmla="*/ 470 w 940"/>
                <a:gd name="T1" fmla="*/ 0 h 1254"/>
                <a:gd name="T2" fmla="*/ 470 w 940"/>
                <a:gd name="T3" fmla="*/ 0 h 1254"/>
                <a:gd name="T4" fmla="*/ 0 w 940"/>
                <a:gd name="T5" fmla="*/ 103 h 1254"/>
                <a:gd name="T6" fmla="*/ 0 w 940"/>
                <a:gd name="T7" fmla="*/ 1150 h 1254"/>
                <a:gd name="T8" fmla="*/ 470 w 940"/>
                <a:gd name="T9" fmla="*/ 1253 h 1254"/>
                <a:gd name="T10" fmla="*/ 939 w 940"/>
                <a:gd name="T11" fmla="*/ 1150 h 1254"/>
                <a:gd name="T12" fmla="*/ 939 w 940"/>
                <a:gd name="T13" fmla="*/ 103 h 1254"/>
                <a:gd name="T14" fmla="*/ 470 w 940"/>
                <a:gd name="T15" fmla="*/ 0 h 1254"/>
                <a:gd name="T16" fmla="*/ 867 w 940"/>
                <a:gd name="T17" fmla="*/ 684 h 1254"/>
                <a:gd name="T18" fmla="*/ 867 w 940"/>
                <a:gd name="T19" fmla="*/ 684 h 1254"/>
                <a:gd name="T20" fmla="*/ 713 w 940"/>
                <a:gd name="T21" fmla="*/ 837 h 1254"/>
                <a:gd name="T22" fmla="*/ 694 w 940"/>
                <a:gd name="T23" fmla="*/ 837 h 1254"/>
                <a:gd name="T24" fmla="*/ 635 w 940"/>
                <a:gd name="T25" fmla="*/ 778 h 1254"/>
                <a:gd name="T26" fmla="*/ 694 w 940"/>
                <a:gd name="T27" fmla="*/ 720 h 1254"/>
                <a:gd name="T28" fmla="*/ 713 w 940"/>
                <a:gd name="T29" fmla="*/ 720 h 1254"/>
                <a:gd name="T30" fmla="*/ 749 w 940"/>
                <a:gd name="T31" fmla="*/ 684 h 1254"/>
                <a:gd name="T32" fmla="*/ 749 w 940"/>
                <a:gd name="T33" fmla="*/ 430 h 1254"/>
                <a:gd name="T34" fmla="*/ 713 w 940"/>
                <a:gd name="T35" fmla="*/ 394 h 1254"/>
                <a:gd name="T36" fmla="*/ 227 w 940"/>
                <a:gd name="T37" fmla="*/ 394 h 1254"/>
                <a:gd name="T38" fmla="*/ 191 w 940"/>
                <a:gd name="T39" fmla="*/ 430 h 1254"/>
                <a:gd name="T40" fmla="*/ 191 w 940"/>
                <a:gd name="T41" fmla="*/ 684 h 1254"/>
                <a:gd name="T42" fmla="*/ 227 w 940"/>
                <a:gd name="T43" fmla="*/ 720 h 1254"/>
                <a:gd name="T44" fmla="*/ 415 w 940"/>
                <a:gd name="T45" fmla="*/ 720 h 1254"/>
                <a:gd name="T46" fmla="*/ 459 w 940"/>
                <a:gd name="T47" fmla="*/ 739 h 1254"/>
                <a:gd name="T48" fmla="*/ 634 w 940"/>
                <a:gd name="T49" fmla="*/ 931 h 1254"/>
                <a:gd name="T50" fmla="*/ 630 w 940"/>
                <a:gd name="T51" fmla="*/ 1014 h 1254"/>
                <a:gd name="T52" fmla="*/ 590 w 940"/>
                <a:gd name="T53" fmla="*/ 1029 h 1254"/>
                <a:gd name="T54" fmla="*/ 548 w 940"/>
                <a:gd name="T55" fmla="*/ 1010 h 1254"/>
                <a:gd name="T56" fmla="*/ 390 w 940"/>
                <a:gd name="T57" fmla="*/ 837 h 1254"/>
                <a:gd name="T58" fmla="*/ 227 w 940"/>
                <a:gd name="T59" fmla="*/ 837 h 1254"/>
                <a:gd name="T60" fmla="*/ 73 w 940"/>
                <a:gd name="T61" fmla="*/ 684 h 1254"/>
                <a:gd name="T62" fmla="*/ 73 w 940"/>
                <a:gd name="T63" fmla="*/ 430 h 1254"/>
                <a:gd name="T64" fmla="*/ 227 w 940"/>
                <a:gd name="T65" fmla="*/ 276 h 1254"/>
                <a:gd name="T66" fmla="*/ 713 w 940"/>
                <a:gd name="T67" fmla="*/ 276 h 1254"/>
                <a:gd name="T68" fmla="*/ 867 w 940"/>
                <a:gd name="T69" fmla="*/ 430 h 1254"/>
                <a:gd name="T70" fmla="*/ 867 w 940"/>
                <a:gd name="T71" fmla="*/ 68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 h="1254">
                  <a:moveTo>
                    <a:pt x="470" y="0"/>
                  </a:moveTo>
                  <a:lnTo>
                    <a:pt x="470" y="0"/>
                  </a:lnTo>
                  <a:cubicBezTo>
                    <a:pt x="263" y="0"/>
                    <a:pt x="85" y="42"/>
                    <a:pt x="0" y="103"/>
                  </a:cubicBezTo>
                  <a:cubicBezTo>
                    <a:pt x="0" y="1150"/>
                    <a:pt x="0" y="1150"/>
                    <a:pt x="0" y="1150"/>
                  </a:cubicBezTo>
                  <a:cubicBezTo>
                    <a:pt x="85" y="1211"/>
                    <a:pt x="263" y="1253"/>
                    <a:pt x="470" y="1253"/>
                  </a:cubicBezTo>
                  <a:cubicBezTo>
                    <a:pt x="676" y="1253"/>
                    <a:pt x="855" y="1211"/>
                    <a:pt x="939" y="1150"/>
                  </a:cubicBezTo>
                  <a:cubicBezTo>
                    <a:pt x="939" y="103"/>
                    <a:pt x="939" y="103"/>
                    <a:pt x="939" y="103"/>
                  </a:cubicBezTo>
                  <a:cubicBezTo>
                    <a:pt x="855" y="42"/>
                    <a:pt x="676" y="0"/>
                    <a:pt x="470" y="0"/>
                  </a:cubicBezTo>
                  <a:close/>
                  <a:moveTo>
                    <a:pt x="867" y="684"/>
                  </a:moveTo>
                  <a:lnTo>
                    <a:pt x="867" y="684"/>
                  </a:lnTo>
                  <a:cubicBezTo>
                    <a:pt x="867" y="768"/>
                    <a:pt x="798" y="837"/>
                    <a:pt x="713" y="837"/>
                  </a:cubicBezTo>
                  <a:cubicBezTo>
                    <a:pt x="694" y="837"/>
                    <a:pt x="694" y="837"/>
                    <a:pt x="694" y="837"/>
                  </a:cubicBezTo>
                  <a:cubicBezTo>
                    <a:pt x="662" y="837"/>
                    <a:pt x="635" y="811"/>
                    <a:pt x="635" y="778"/>
                  </a:cubicBezTo>
                  <a:cubicBezTo>
                    <a:pt x="635" y="746"/>
                    <a:pt x="662" y="720"/>
                    <a:pt x="694" y="720"/>
                  </a:cubicBezTo>
                  <a:cubicBezTo>
                    <a:pt x="713" y="720"/>
                    <a:pt x="713" y="720"/>
                    <a:pt x="713" y="720"/>
                  </a:cubicBezTo>
                  <a:cubicBezTo>
                    <a:pt x="733" y="720"/>
                    <a:pt x="749" y="703"/>
                    <a:pt x="749" y="684"/>
                  </a:cubicBezTo>
                  <a:cubicBezTo>
                    <a:pt x="749" y="430"/>
                    <a:pt x="749" y="430"/>
                    <a:pt x="749" y="430"/>
                  </a:cubicBezTo>
                  <a:cubicBezTo>
                    <a:pt x="749" y="410"/>
                    <a:pt x="733" y="394"/>
                    <a:pt x="713" y="394"/>
                  </a:cubicBezTo>
                  <a:cubicBezTo>
                    <a:pt x="227" y="394"/>
                    <a:pt x="227" y="394"/>
                    <a:pt x="227" y="394"/>
                  </a:cubicBezTo>
                  <a:cubicBezTo>
                    <a:pt x="207" y="394"/>
                    <a:pt x="191" y="410"/>
                    <a:pt x="191" y="430"/>
                  </a:cubicBezTo>
                  <a:cubicBezTo>
                    <a:pt x="191" y="684"/>
                    <a:pt x="191" y="684"/>
                    <a:pt x="191" y="684"/>
                  </a:cubicBezTo>
                  <a:cubicBezTo>
                    <a:pt x="191" y="703"/>
                    <a:pt x="207" y="720"/>
                    <a:pt x="227" y="720"/>
                  </a:cubicBezTo>
                  <a:cubicBezTo>
                    <a:pt x="415" y="720"/>
                    <a:pt x="415" y="720"/>
                    <a:pt x="415" y="720"/>
                  </a:cubicBezTo>
                  <a:cubicBezTo>
                    <a:pt x="432" y="720"/>
                    <a:pt x="448" y="727"/>
                    <a:pt x="459" y="739"/>
                  </a:cubicBezTo>
                  <a:cubicBezTo>
                    <a:pt x="634" y="931"/>
                    <a:pt x="634" y="931"/>
                    <a:pt x="634" y="931"/>
                  </a:cubicBezTo>
                  <a:cubicBezTo>
                    <a:pt x="656" y="955"/>
                    <a:pt x="654" y="992"/>
                    <a:pt x="630" y="1014"/>
                  </a:cubicBezTo>
                  <a:cubicBezTo>
                    <a:pt x="619" y="1024"/>
                    <a:pt x="605" y="1029"/>
                    <a:pt x="590" y="1029"/>
                  </a:cubicBezTo>
                  <a:cubicBezTo>
                    <a:pt x="576" y="1029"/>
                    <a:pt x="560" y="1023"/>
                    <a:pt x="548" y="1010"/>
                  </a:cubicBezTo>
                  <a:cubicBezTo>
                    <a:pt x="390" y="837"/>
                    <a:pt x="390" y="837"/>
                    <a:pt x="390" y="837"/>
                  </a:cubicBezTo>
                  <a:cubicBezTo>
                    <a:pt x="227" y="837"/>
                    <a:pt x="227" y="837"/>
                    <a:pt x="227" y="837"/>
                  </a:cubicBezTo>
                  <a:cubicBezTo>
                    <a:pt x="142" y="837"/>
                    <a:pt x="73" y="768"/>
                    <a:pt x="73" y="684"/>
                  </a:cubicBezTo>
                  <a:cubicBezTo>
                    <a:pt x="73" y="430"/>
                    <a:pt x="73" y="430"/>
                    <a:pt x="73" y="430"/>
                  </a:cubicBezTo>
                  <a:cubicBezTo>
                    <a:pt x="73" y="345"/>
                    <a:pt x="142" y="276"/>
                    <a:pt x="227" y="276"/>
                  </a:cubicBezTo>
                  <a:cubicBezTo>
                    <a:pt x="713" y="276"/>
                    <a:pt x="713" y="276"/>
                    <a:pt x="713" y="276"/>
                  </a:cubicBezTo>
                  <a:cubicBezTo>
                    <a:pt x="798" y="276"/>
                    <a:pt x="867" y="345"/>
                    <a:pt x="867" y="430"/>
                  </a:cubicBezTo>
                  <a:lnTo>
                    <a:pt x="867" y="684"/>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46">
              <a:extLst>
                <a:ext uri="{FF2B5EF4-FFF2-40B4-BE49-F238E27FC236}">
                  <a16:creationId xmlns:a16="http://schemas.microsoft.com/office/drawing/2014/main" id="{7F4AF518-024D-E0BA-9B82-38D7B4B565D4}"/>
                </a:ext>
              </a:extLst>
            </p:cNvPr>
            <p:cNvSpPr>
              <a:spLocks noChangeArrowheads="1"/>
            </p:cNvSpPr>
            <p:nvPr/>
          </p:nvSpPr>
          <p:spPr bwMode="auto">
            <a:xfrm>
              <a:off x="809677" y="5383213"/>
              <a:ext cx="1839913" cy="330200"/>
            </a:xfrm>
            <a:custGeom>
              <a:avLst/>
              <a:gdLst>
                <a:gd name="T0" fmla="*/ 44 w 5109"/>
                <a:gd name="T1" fmla="*/ 554 h 916"/>
                <a:gd name="T2" fmla="*/ 293 w 5109"/>
                <a:gd name="T3" fmla="*/ 380 h 916"/>
                <a:gd name="T4" fmla="*/ 553 w 5109"/>
                <a:gd name="T5" fmla="*/ 71 h 916"/>
                <a:gd name="T6" fmla="*/ 128 w 5109"/>
                <a:gd name="T7" fmla="*/ 197 h 916"/>
                <a:gd name="T8" fmla="*/ 279 w 5109"/>
                <a:gd name="T9" fmla="*/ 712 h 916"/>
                <a:gd name="T10" fmla="*/ 1049 w 5109"/>
                <a:gd name="T11" fmla="*/ 818 h 916"/>
                <a:gd name="T12" fmla="*/ 642 w 5109"/>
                <a:gd name="T13" fmla="*/ 490 h 916"/>
                <a:gd name="T14" fmla="*/ 931 w 5109"/>
                <a:gd name="T15" fmla="*/ 0 h 916"/>
                <a:gd name="T16" fmla="*/ 1173 w 5109"/>
                <a:gd name="T17" fmla="*/ 649 h 916"/>
                <a:gd name="T18" fmla="*/ 1156 w 5109"/>
                <a:gd name="T19" fmla="*/ 818 h 916"/>
                <a:gd name="T20" fmla="*/ 1105 w 5109"/>
                <a:gd name="T21" fmla="*/ 566 h 916"/>
                <a:gd name="T22" fmla="*/ 931 w 5109"/>
                <a:gd name="T23" fmla="*/ 96 h 916"/>
                <a:gd name="T24" fmla="*/ 919 w 5109"/>
                <a:gd name="T25" fmla="*/ 618 h 916"/>
                <a:gd name="T26" fmla="*/ 1332 w 5109"/>
                <a:gd name="T27" fmla="*/ 698 h 916"/>
                <a:gd name="T28" fmla="*/ 1332 w 5109"/>
                <a:gd name="T29" fmla="*/ 9 h 916"/>
                <a:gd name="T30" fmla="*/ 1436 w 5109"/>
                <a:gd name="T31" fmla="*/ 610 h 916"/>
                <a:gd name="T32" fmla="*/ 1796 w 5109"/>
                <a:gd name="T33" fmla="*/ 657 h 916"/>
                <a:gd name="T34" fmla="*/ 1541 w 5109"/>
                <a:gd name="T35" fmla="*/ 711 h 916"/>
                <a:gd name="T36" fmla="*/ 2066 w 5109"/>
                <a:gd name="T37" fmla="*/ 704 h 916"/>
                <a:gd name="T38" fmla="*/ 2066 w 5109"/>
                <a:gd name="T39" fmla="*/ 21 h 916"/>
                <a:gd name="T40" fmla="*/ 2607 w 5109"/>
                <a:gd name="T41" fmla="*/ 249 h 916"/>
                <a:gd name="T42" fmla="*/ 2167 w 5109"/>
                <a:gd name="T43" fmla="*/ 493 h 916"/>
                <a:gd name="T44" fmla="*/ 2066 w 5109"/>
                <a:gd name="T45" fmla="*/ 704 h 916"/>
                <a:gd name="T46" fmla="*/ 2494 w 5109"/>
                <a:gd name="T47" fmla="*/ 250 h 916"/>
                <a:gd name="T48" fmla="*/ 2168 w 5109"/>
                <a:gd name="T49" fmla="*/ 108 h 916"/>
                <a:gd name="T50" fmla="*/ 2475 w 5109"/>
                <a:gd name="T51" fmla="*/ 363 h 916"/>
                <a:gd name="T52" fmla="*/ 2672 w 5109"/>
                <a:gd name="T53" fmla="*/ 614 h 916"/>
                <a:gd name="T54" fmla="*/ 2899 w 5109"/>
                <a:gd name="T55" fmla="*/ 212 h 916"/>
                <a:gd name="T56" fmla="*/ 2936 w 5109"/>
                <a:gd name="T57" fmla="*/ 307 h 916"/>
                <a:gd name="T58" fmla="*/ 2779 w 5109"/>
                <a:gd name="T59" fmla="*/ 506 h 916"/>
                <a:gd name="T60" fmla="*/ 2682 w 5109"/>
                <a:gd name="T61" fmla="*/ 705 h 916"/>
                <a:gd name="T62" fmla="*/ 2993 w 5109"/>
                <a:gd name="T63" fmla="*/ 514 h 916"/>
                <a:gd name="T64" fmla="*/ 3431 w 5109"/>
                <a:gd name="T65" fmla="*/ 375 h 916"/>
                <a:gd name="T66" fmla="*/ 3212 w 5109"/>
                <a:gd name="T67" fmla="*/ 721 h 916"/>
                <a:gd name="T68" fmla="*/ 3322 w 5109"/>
                <a:gd name="T69" fmla="*/ 602 h 916"/>
                <a:gd name="T70" fmla="*/ 3101 w 5109"/>
                <a:gd name="T71" fmla="*/ 327 h 916"/>
                <a:gd name="T72" fmla="*/ 3322 w 5109"/>
                <a:gd name="T73" fmla="*/ 602 h 916"/>
                <a:gd name="T74" fmla="*/ 3506 w 5109"/>
                <a:gd name="T75" fmla="*/ 605 h 916"/>
                <a:gd name="T76" fmla="*/ 3731 w 5109"/>
                <a:gd name="T77" fmla="*/ 210 h 916"/>
                <a:gd name="T78" fmla="*/ 4232 w 5109"/>
                <a:gd name="T79" fmla="*/ 375 h 916"/>
                <a:gd name="T80" fmla="*/ 4173 w 5109"/>
                <a:gd name="T81" fmla="*/ 710 h 916"/>
                <a:gd name="T82" fmla="*/ 4011 w 5109"/>
                <a:gd name="T83" fmla="*/ 302 h 916"/>
                <a:gd name="T84" fmla="*/ 3920 w 5109"/>
                <a:gd name="T85" fmla="*/ 605 h 916"/>
                <a:gd name="T86" fmla="*/ 3823 w 5109"/>
                <a:gd name="T87" fmla="*/ 705 h 916"/>
                <a:gd name="T88" fmla="*/ 3821 w 5109"/>
                <a:gd name="T89" fmla="*/ 324 h 916"/>
                <a:gd name="T90" fmla="*/ 3615 w 5109"/>
                <a:gd name="T91" fmla="*/ 539 h 916"/>
                <a:gd name="T92" fmla="*/ 3518 w 5109"/>
                <a:gd name="T93" fmla="*/ 705 h 916"/>
                <a:gd name="T94" fmla="*/ 4321 w 5109"/>
                <a:gd name="T95" fmla="*/ 812 h 916"/>
                <a:gd name="T96" fmla="*/ 4539 w 5109"/>
                <a:gd name="T97" fmla="*/ 210 h 916"/>
                <a:gd name="T98" fmla="*/ 4726 w 5109"/>
                <a:gd name="T99" fmla="*/ 670 h 916"/>
                <a:gd name="T100" fmla="*/ 4428 w 5109"/>
                <a:gd name="T101" fmla="*/ 910 h 916"/>
                <a:gd name="T102" fmla="*/ 4649 w 5109"/>
                <a:gd name="T103" fmla="*/ 603 h 916"/>
                <a:gd name="T104" fmla="*/ 4540 w 5109"/>
                <a:gd name="T105" fmla="*/ 302 h 916"/>
                <a:gd name="T106" fmla="*/ 4540 w 5109"/>
                <a:gd name="T107" fmla="*/ 630 h 916"/>
                <a:gd name="T108" fmla="*/ 4840 w 5109"/>
                <a:gd name="T109" fmla="*/ 566 h 916"/>
                <a:gd name="T110" fmla="*/ 4898 w 5109"/>
                <a:gd name="T111" fmla="*/ 104 h 916"/>
                <a:gd name="T112" fmla="*/ 5069 w 5109"/>
                <a:gd name="T113" fmla="*/ 231 h 916"/>
                <a:gd name="T114" fmla="*/ 4947 w 5109"/>
                <a:gd name="T115" fmla="*/ 323 h 916"/>
                <a:gd name="T116" fmla="*/ 5092 w 5109"/>
                <a:gd name="T117" fmla="*/ 638 h 916"/>
                <a:gd name="T118" fmla="*/ 5105 w 5109"/>
                <a:gd name="T119" fmla="*/ 701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9" h="916">
                  <a:moveTo>
                    <a:pt x="0" y="639"/>
                  </a:moveTo>
                  <a:lnTo>
                    <a:pt x="0" y="639"/>
                  </a:lnTo>
                  <a:cubicBezTo>
                    <a:pt x="4" y="605"/>
                    <a:pt x="21" y="570"/>
                    <a:pt x="44" y="554"/>
                  </a:cubicBezTo>
                  <a:cubicBezTo>
                    <a:pt x="122" y="597"/>
                    <a:pt x="208" y="615"/>
                    <a:pt x="279" y="615"/>
                  </a:cubicBezTo>
                  <a:cubicBezTo>
                    <a:pt x="359" y="615"/>
                    <a:pt x="464" y="586"/>
                    <a:pt x="464" y="494"/>
                  </a:cubicBezTo>
                  <a:cubicBezTo>
                    <a:pt x="464" y="394"/>
                    <a:pt x="374" y="385"/>
                    <a:pt x="293" y="380"/>
                  </a:cubicBezTo>
                  <a:cubicBezTo>
                    <a:pt x="169" y="373"/>
                    <a:pt x="14" y="357"/>
                    <a:pt x="14" y="197"/>
                  </a:cubicBezTo>
                  <a:cubicBezTo>
                    <a:pt x="14" y="52"/>
                    <a:pt x="164" y="3"/>
                    <a:pt x="297" y="3"/>
                  </a:cubicBezTo>
                  <a:cubicBezTo>
                    <a:pt x="399" y="3"/>
                    <a:pt x="475" y="26"/>
                    <a:pt x="553" y="71"/>
                  </a:cubicBezTo>
                  <a:cubicBezTo>
                    <a:pt x="549" y="104"/>
                    <a:pt x="535" y="133"/>
                    <a:pt x="507" y="151"/>
                  </a:cubicBezTo>
                  <a:cubicBezTo>
                    <a:pt x="434" y="113"/>
                    <a:pt x="368" y="100"/>
                    <a:pt x="297" y="100"/>
                  </a:cubicBezTo>
                  <a:cubicBezTo>
                    <a:pt x="234" y="100"/>
                    <a:pt x="128" y="112"/>
                    <a:pt x="128" y="197"/>
                  </a:cubicBezTo>
                  <a:cubicBezTo>
                    <a:pt x="128" y="291"/>
                    <a:pt x="259" y="279"/>
                    <a:pt x="379" y="297"/>
                  </a:cubicBezTo>
                  <a:cubicBezTo>
                    <a:pt x="482" y="313"/>
                    <a:pt x="578" y="350"/>
                    <a:pt x="578" y="494"/>
                  </a:cubicBezTo>
                  <a:cubicBezTo>
                    <a:pt x="578" y="654"/>
                    <a:pt x="422" y="712"/>
                    <a:pt x="279" y="712"/>
                  </a:cubicBezTo>
                  <a:cubicBezTo>
                    <a:pt x="185" y="712"/>
                    <a:pt x="90" y="688"/>
                    <a:pt x="0" y="639"/>
                  </a:cubicBezTo>
                  <a:close/>
                  <a:moveTo>
                    <a:pt x="1049" y="818"/>
                  </a:moveTo>
                  <a:lnTo>
                    <a:pt x="1049" y="818"/>
                  </a:lnTo>
                  <a:lnTo>
                    <a:pt x="992" y="708"/>
                  </a:lnTo>
                  <a:cubicBezTo>
                    <a:pt x="972" y="713"/>
                    <a:pt x="952" y="716"/>
                    <a:pt x="931" y="716"/>
                  </a:cubicBezTo>
                  <a:cubicBezTo>
                    <a:pt x="819" y="716"/>
                    <a:pt x="642" y="700"/>
                    <a:pt x="642" y="490"/>
                  </a:cubicBezTo>
                  <a:lnTo>
                    <a:pt x="642" y="398"/>
                  </a:lnTo>
                  <a:cubicBezTo>
                    <a:pt x="642" y="301"/>
                    <a:pt x="649" y="171"/>
                    <a:pt x="685" y="67"/>
                  </a:cubicBezTo>
                  <a:cubicBezTo>
                    <a:pt x="764" y="27"/>
                    <a:pt x="840" y="0"/>
                    <a:pt x="931" y="0"/>
                  </a:cubicBezTo>
                  <a:cubicBezTo>
                    <a:pt x="1105" y="0"/>
                    <a:pt x="1219" y="51"/>
                    <a:pt x="1219" y="224"/>
                  </a:cubicBezTo>
                  <a:lnTo>
                    <a:pt x="1219" y="316"/>
                  </a:lnTo>
                  <a:cubicBezTo>
                    <a:pt x="1219" y="414"/>
                    <a:pt x="1208" y="569"/>
                    <a:pt x="1173" y="649"/>
                  </a:cubicBezTo>
                  <a:cubicBezTo>
                    <a:pt x="1149" y="660"/>
                    <a:pt x="1123" y="671"/>
                    <a:pt x="1098" y="682"/>
                  </a:cubicBezTo>
                  <a:lnTo>
                    <a:pt x="1123" y="729"/>
                  </a:lnTo>
                  <a:cubicBezTo>
                    <a:pt x="1139" y="760"/>
                    <a:pt x="1153" y="789"/>
                    <a:pt x="1156" y="818"/>
                  </a:cubicBezTo>
                  <a:cubicBezTo>
                    <a:pt x="1136" y="821"/>
                    <a:pt x="1120" y="823"/>
                    <a:pt x="1104" y="823"/>
                  </a:cubicBezTo>
                  <a:cubicBezTo>
                    <a:pt x="1087" y="823"/>
                    <a:pt x="1070" y="821"/>
                    <a:pt x="1049" y="818"/>
                  </a:cubicBezTo>
                  <a:close/>
                  <a:moveTo>
                    <a:pt x="1105" y="566"/>
                  </a:moveTo>
                  <a:lnTo>
                    <a:pt x="1105" y="566"/>
                  </a:lnTo>
                  <a:lnTo>
                    <a:pt x="1105" y="139"/>
                  </a:lnTo>
                  <a:cubicBezTo>
                    <a:pt x="1071" y="110"/>
                    <a:pt x="1001" y="96"/>
                    <a:pt x="931" y="96"/>
                  </a:cubicBezTo>
                  <a:cubicBezTo>
                    <a:pt x="861" y="96"/>
                    <a:pt x="792" y="110"/>
                    <a:pt x="757" y="139"/>
                  </a:cubicBezTo>
                  <a:lnTo>
                    <a:pt x="757" y="575"/>
                  </a:lnTo>
                  <a:cubicBezTo>
                    <a:pt x="793" y="604"/>
                    <a:pt x="854" y="618"/>
                    <a:pt x="919" y="618"/>
                  </a:cubicBezTo>
                  <a:cubicBezTo>
                    <a:pt x="989" y="618"/>
                    <a:pt x="1063" y="600"/>
                    <a:pt x="1105" y="566"/>
                  </a:cubicBezTo>
                  <a:close/>
                  <a:moveTo>
                    <a:pt x="1332" y="698"/>
                  </a:moveTo>
                  <a:lnTo>
                    <a:pt x="1332" y="698"/>
                  </a:lnTo>
                  <a:cubicBezTo>
                    <a:pt x="1321" y="661"/>
                    <a:pt x="1321" y="624"/>
                    <a:pt x="1321" y="585"/>
                  </a:cubicBezTo>
                  <a:lnTo>
                    <a:pt x="1321" y="121"/>
                  </a:lnTo>
                  <a:cubicBezTo>
                    <a:pt x="1321" y="83"/>
                    <a:pt x="1321" y="45"/>
                    <a:pt x="1332" y="9"/>
                  </a:cubicBezTo>
                  <a:cubicBezTo>
                    <a:pt x="1353" y="6"/>
                    <a:pt x="1369" y="4"/>
                    <a:pt x="1385" y="4"/>
                  </a:cubicBezTo>
                  <a:cubicBezTo>
                    <a:pt x="1401" y="4"/>
                    <a:pt x="1417" y="6"/>
                    <a:pt x="1436" y="9"/>
                  </a:cubicBezTo>
                  <a:lnTo>
                    <a:pt x="1436" y="610"/>
                  </a:lnTo>
                  <a:cubicBezTo>
                    <a:pt x="1468" y="614"/>
                    <a:pt x="1500" y="614"/>
                    <a:pt x="1538" y="614"/>
                  </a:cubicBezTo>
                  <a:lnTo>
                    <a:pt x="1791" y="614"/>
                  </a:lnTo>
                  <a:cubicBezTo>
                    <a:pt x="1794" y="630"/>
                    <a:pt x="1796" y="643"/>
                    <a:pt x="1796" y="657"/>
                  </a:cubicBezTo>
                  <a:cubicBezTo>
                    <a:pt x="1796" y="669"/>
                    <a:pt x="1794" y="683"/>
                    <a:pt x="1791" y="700"/>
                  </a:cubicBezTo>
                  <a:cubicBezTo>
                    <a:pt x="1759" y="711"/>
                    <a:pt x="1726" y="711"/>
                    <a:pt x="1694" y="711"/>
                  </a:cubicBezTo>
                  <a:lnTo>
                    <a:pt x="1541" y="711"/>
                  </a:lnTo>
                  <a:cubicBezTo>
                    <a:pt x="1470" y="711"/>
                    <a:pt x="1398" y="710"/>
                    <a:pt x="1332" y="698"/>
                  </a:cubicBezTo>
                  <a:close/>
                  <a:moveTo>
                    <a:pt x="2066" y="704"/>
                  </a:moveTo>
                  <a:lnTo>
                    <a:pt x="2066" y="704"/>
                  </a:lnTo>
                  <a:cubicBezTo>
                    <a:pt x="2054" y="642"/>
                    <a:pt x="2054" y="610"/>
                    <a:pt x="2054" y="388"/>
                  </a:cubicBezTo>
                  <a:lnTo>
                    <a:pt x="2054" y="110"/>
                  </a:lnTo>
                  <a:cubicBezTo>
                    <a:pt x="2054" y="79"/>
                    <a:pt x="2054" y="50"/>
                    <a:pt x="2066" y="21"/>
                  </a:cubicBezTo>
                  <a:cubicBezTo>
                    <a:pt x="2133" y="8"/>
                    <a:pt x="2203" y="0"/>
                    <a:pt x="2273" y="0"/>
                  </a:cubicBezTo>
                  <a:cubicBezTo>
                    <a:pt x="2382" y="0"/>
                    <a:pt x="2487" y="19"/>
                    <a:pt x="2568" y="68"/>
                  </a:cubicBezTo>
                  <a:cubicBezTo>
                    <a:pt x="2605" y="135"/>
                    <a:pt x="2594" y="189"/>
                    <a:pt x="2607" y="249"/>
                  </a:cubicBezTo>
                  <a:cubicBezTo>
                    <a:pt x="2607" y="365"/>
                    <a:pt x="2579" y="373"/>
                    <a:pt x="2566" y="435"/>
                  </a:cubicBezTo>
                  <a:cubicBezTo>
                    <a:pt x="2483" y="483"/>
                    <a:pt x="2391" y="500"/>
                    <a:pt x="2291" y="500"/>
                  </a:cubicBezTo>
                  <a:cubicBezTo>
                    <a:pt x="2251" y="500"/>
                    <a:pt x="2210" y="497"/>
                    <a:pt x="2167" y="493"/>
                  </a:cubicBezTo>
                  <a:lnTo>
                    <a:pt x="2167" y="704"/>
                  </a:lnTo>
                  <a:cubicBezTo>
                    <a:pt x="2149" y="708"/>
                    <a:pt x="2133" y="710"/>
                    <a:pt x="2117" y="710"/>
                  </a:cubicBezTo>
                  <a:cubicBezTo>
                    <a:pt x="2102" y="710"/>
                    <a:pt x="2086" y="708"/>
                    <a:pt x="2066" y="704"/>
                  </a:cubicBezTo>
                  <a:close/>
                  <a:moveTo>
                    <a:pt x="2475" y="363"/>
                  </a:moveTo>
                  <a:lnTo>
                    <a:pt x="2475" y="363"/>
                  </a:lnTo>
                  <a:cubicBezTo>
                    <a:pt x="2485" y="331"/>
                    <a:pt x="2494" y="311"/>
                    <a:pt x="2494" y="250"/>
                  </a:cubicBezTo>
                  <a:cubicBezTo>
                    <a:pt x="2494" y="191"/>
                    <a:pt x="2481" y="175"/>
                    <a:pt x="2475" y="137"/>
                  </a:cubicBezTo>
                  <a:cubicBezTo>
                    <a:pt x="2428" y="110"/>
                    <a:pt x="2361" y="97"/>
                    <a:pt x="2289" y="97"/>
                  </a:cubicBezTo>
                  <a:cubicBezTo>
                    <a:pt x="2250" y="97"/>
                    <a:pt x="2208" y="101"/>
                    <a:pt x="2168" y="108"/>
                  </a:cubicBezTo>
                  <a:lnTo>
                    <a:pt x="2168" y="393"/>
                  </a:lnTo>
                  <a:cubicBezTo>
                    <a:pt x="2208" y="398"/>
                    <a:pt x="2250" y="402"/>
                    <a:pt x="2290" y="402"/>
                  </a:cubicBezTo>
                  <a:cubicBezTo>
                    <a:pt x="2358" y="402"/>
                    <a:pt x="2424" y="392"/>
                    <a:pt x="2475" y="363"/>
                  </a:cubicBezTo>
                  <a:close/>
                  <a:moveTo>
                    <a:pt x="2682" y="705"/>
                  </a:moveTo>
                  <a:lnTo>
                    <a:pt x="2682" y="705"/>
                  </a:lnTo>
                  <a:cubicBezTo>
                    <a:pt x="2672" y="675"/>
                    <a:pt x="2672" y="645"/>
                    <a:pt x="2672" y="614"/>
                  </a:cubicBezTo>
                  <a:lnTo>
                    <a:pt x="2672" y="516"/>
                  </a:lnTo>
                  <a:cubicBezTo>
                    <a:pt x="2672" y="445"/>
                    <a:pt x="2673" y="331"/>
                    <a:pt x="2705" y="260"/>
                  </a:cubicBezTo>
                  <a:cubicBezTo>
                    <a:pt x="2766" y="229"/>
                    <a:pt x="2830" y="212"/>
                    <a:pt x="2899" y="212"/>
                  </a:cubicBezTo>
                  <a:cubicBezTo>
                    <a:pt x="2917" y="212"/>
                    <a:pt x="2935" y="213"/>
                    <a:pt x="2953" y="215"/>
                  </a:cubicBezTo>
                  <a:cubicBezTo>
                    <a:pt x="2954" y="224"/>
                    <a:pt x="2955" y="231"/>
                    <a:pt x="2955" y="239"/>
                  </a:cubicBezTo>
                  <a:cubicBezTo>
                    <a:pt x="2955" y="263"/>
                    <a:pt x="2949" y="286"/>
                    <a:pt x="2936" y="307"/>
                  </a:cubicBezTo>
                  <a:cubicBezTo>
                    <a:pt x="2923" y="305"/>
                    <a:pt x="2909" y="304"/>
                    <a:pt x="2896" y="304"/>
                  </a:cubicBezTo>
                  <a:cubicBezTo>
                    <a:pt x="2864" y="304"/>
                    <a:pt x="2831" y="311"/>
                    <a:pt x="2798" y="325"/>
                  </a:cubicBezTo>
                  <a:cubicBezTo>
                    <a:pt x="2781" y="377"/>
                    <a:pt x="2779" y="460"/>
                    <a:pt x="2779" y="506"/>
                  </a:cubicBezTo>
                  <a:lnTo>
                    <a:pt x="2779" y="705"/>
                  </a:lnTo>
                  <a:cubicBezTo>
                    <a:pt x="2762" y="708"/>
                    <a:pt x="2748" y="710"/>
                    <a:pt x="2733" y="710"/>
                  </a:cubicBezTo>
                  <a:cubicBezTo>
                    <a:pt x="2718" y="710"/>
                    <a:pt x="2703" y="708"/>
                    <a:pt x="2682" y="705"/>
                  </a:cubicBezTo>
                  <a:close/>
                  <a:moveTo>
                    <a:pt x="2993" y="555"/>
                  </a:moveTo>
                  <a:lnTo>
                    <a:pt x="2993" y="555"/>
                  </a:lnTo>
                  <a:lnTo>
                    <a:pt x="2993" y="514"/>
                  </a:lnTo>
                  <a:cubicBezTo>
                    <a:pt x="2993" y="443"/>
                    <a:pt x="2996" y="330"/>
                    <a:pt x="3026" y="259"/>
                  </a:cubicBezTo>
                  <a:cubicBezTo>
                    <a:pt x="3096" y="225"/>
                    <a:pt x="3156" y="210"/>
                    <a:pt x="3212" y="210"/>
                  </a:cubicBezTo>
                  <a:cubicBezTo>
                    <a:pt x="3334" y="210"/>
                    <a:pt x="3431" y="242"/>
                    <a:pt x="3431" y="375"/>
                  </a:cubicBezTo>
                  <a:lnTo>
                    <a:pt x="3431" y="414"/>
                  </a:lnTo>
                  <a:cubicBezTo>
                    <a:pt x="3431" y="437"/>
                    <a:pt x="3431" y="590"/>
                    <a:pt x="3399" y="670"/>
                  </a:cubicBezTo>
                  <a:cubicBezTo>
                    <a:pt x="3346" y="703"/>
                    <a:pt x="3284" y="721"/>
                    <a:pt x="3212" y="721"/>
                  </a:cubicBezTo>
                  <a:cubicBezTo>
                    <a:pt x="3094" y="721"/>
                    <a:pt x="2993" y="693"/>
                    <a:pt x="2993" y="555"/>
                  </a:cubicBezTo>
                  <a:close/>
                  <a:moveTo>
                    <a:pt x="3322" y="602"/>
                  </a:moveTo>
                  <a:lnTo>
                    <a:pt x="3322" y="602"/>
                  </a:lnTo>
                  <a:lnTo>
                    <a:pt x="3322" y="327"/>
                  </a:lnTo>
                  <a:cubicBezTo>
                    <a:pt x="3299" y="310"/>
                    <a:pt x="3256" y="301"/>
                    <a:pt x="3211" y="301"/>
                  </a:cubicBezTo>
                  <a:cubicBezTo>
                    <a:pt x="3168" y="301"/>
                    <a:pt x="3125" y="310"/>
                    <a:pt x="3101" y="327"/>
                  </a:cubicBezTo>
                  <a:lnTo>
                    <a:pt x="3101" y="602"/>
                  </a:lnTo>
                  <a:cubicBezTo>
                    <a:pt x="3123" y="619"/>
                    <a:pt x="3167" y="629"/>
                    <a:pt x="3211" y="629"/>
                  </a:cubicBezTo>
                  <a:cubicBezTo>
                    <a:pt x="3256" y="629"/>
                    <a:pt x="3300" y="619"/>
                    <a:pt x="3322" y="602"/>
                  </a:cubicBezTo>
                  <a:close/>
                  <a:moveTo>
                    <a:pt x="3518" y="705"/>
                  </a:moveTo>
                  <a:lnTo>
                    <a:pt x="3518" y="705"/>
                  </a:lnTo>
                  <a:cubicBezTo>
                    <a:pt x="3506" y="672"/>
                    <a:pt x="3506" y="638"/>
                    <a:pt x="3506" y="605"/>
                  </a:cubicBezTo>
                  <a:lnTo>
                    <a:pt x="3506" y="493"/>
                  </a:lnTo>
                  <a:cubicBezTo>
                    <a:pt x="3506" y="437"/>
                    <a:pt x="3513" y="327"/>
                    <a:pt x="3538" y="259"/>
                  </a:cubicBezTo>
                  <a:cubicBezTo>
                    <a:pt x="3609" y="225"/>
                    <a:pt x="3674" y="210"/>
                    <a:pt x="3731" y="210"/>
                  </a:cubicBezTo>
                  <a:cubicBezTo>
                    <a:pt x="3787" y="210"/>
                    <a:pt x="3838" y="217"/>
                    <a:pt x="3876" y="241"/>
                  </a:cubicBezTo>
                  <a:cubicBezTo>
                    <a:pt x="3926" y="218"/>
                    <a:pt x="3969" y="210"/>
                    <a:pt x="4010" y="210"/>
                  </a:cubicBezTo>
                  <a:cubicBezTo>
                    <a:pt x="4132" y="210"/>
                    <a:pt x="4232" y="242"/>
                    <a:pt x="4232" y="375"/>
                  </a:cubicBezTo>
                  <a:lnTo>
                    <a:pt x="4232" y="605"/>
                  </a:lnTo>
                  <a:cubicBezTo>
                    <a:pt x="4232" y="636"/>
                    <a:pt x="4232" y="668"/>
                    <a:pt x="4220" y="705"/>
                  </a:cubicBezTo>
                  <a:cubicBezTo>
                    <a:pt x="4206" y="709"/>
                    <a:pt x="4189" y="710"/>
                    <a:pt x="4173" y="710"/>
                  </a:cubicBezTo>
                  <a:cubicBezTo>
                    <a:pt x="4155" y="710"/>
                    <a:pt x="4138" y="708"/>
                    <a:pt x="4121" y="705"/>
                  </a:cubicBezTo>
                  <a:lnTo>
                    <a:pt x="4121" y="375"/>
                  </a:lnTo>
                  <a:cubicBezTo>
                    <a:pt x="4121" y="310"/>
                    <a:pt x="4065" y="302"/>
                    <a:pt x="4011" y="302"/>
                  </a:cubicBezTo>
                  <a:cubicBezTo>
                    <a:pt x="3983" y="302"/>
                    <a:pt x="3950" y="308"/>
                    <a:pt x="3919" y="325"/>
                  </a:cubicBezTo>
                  <a:cubicBezTo>
                    <a:pt x="3920" y="371"/>
                    <a:pt x="3920" y="421"/>
                    <a:pt x="3920" y="469"/>
                  </a:cubicBezTo>
                  <a:lnTo>
                    <a:pt x="3920" y="605"/>
                  </a:lnTo>
                  <a:cubicBezTo>
                    <a:pt x="3920" y="636"/>
                    <a:pt x="3920" y="667"/>
                    <a:pt x="3914" y="705"/>
                  </a:cubicBezTo>
                  <a:cubicBezTo>
                    <a:pt x="3900" y="709"/>
                    <a:pt x="3885" y="711"/>
                    <a:pt x="3870" y="711"/>
                  </a:cubicBezTo>
                  <a:cubicBezTo>
                    <a:pt x="3855" y="711"/>
                    <a:pt x="3839" y="709"/>
                    <a:pt x="3823" y="705"/>
                  </a:cubicBezTo>
                  <a:cubicBezTo>
                    <a:pt x="3819" y="672"/>
                    <a:pt x="3818" y="639"/>
                    <a:pt x="3818" y="606"/>
                  </a:cubicBezTo>
                  <a:lnTo>
                    <a:pt x="3818" y="470"/>
                  </a:lnTo>
                  <a:cubicBezTo>
                    <a:pt x="3818" y="419"/>
                    <a:pt x="3820" y="373"/>
                    <a:pt x="3821" y="324"/>
                  </a:cubicBezTo>
                  <a:cubicBezTo>
                    <a:pt x="3801" y="308"/>
                    <a:pt x="3765" y="301"/>
                    <a:pt x="3731" y="301"/>
                  </a:cubicBezTo>
                  <a:cubicBezTo>
                    <a:pt x="3698" y="301"/>
                    <a:pt x="3665" y="306"/>
                    <a:pt x="3633" y="321"/>
                  </a:cubicBezTo>
                  <a:cubicBezTo>
                    <a:pt x="3614" y="392"/>
                    <a:pt x="3615" y="486"/>
                    <a:pt x="3615" y="539"/>
                  </a:cubicBezTo>
                  <a:lnTo>
                    <a:pt x="3615" y="705"/>
                  </a:lnTo>
                  <a:cubicBezTo>
                    <a:pt x="3601" y="709"/>
                    <a:pt x="3585" y="711"/>
                    <a:pt x="3568" y="711"/>
                  </a:cubicBezTo>
                  <a:cubicBezTo>
                    <a:pt x="3552" y="711"/>
                    <a:pt x="3535" y="709"/>
                    <a:pt x="3518" y="705"/>
                  </a:cubicBezTo>
                  <a:close/>
                  <a:moveTo>
                    <a:pt x="4331" y="910"/>
                  </a:moveTo>
                  <a:lnTo>
                    <a:pt x="4331" y="910"/>
                  </a:lnTo>
                  <a:cubicBezTo>
                    <a:pt x="4321" y="878"/>
                    <a:pt x="4321" y="845"/>
                    <a:pt x="4321" y="812"/>
                  </a:cubicBezTo>
                  <a:lnTo>
                    <a:pt x="4321" y="509"/>
                  </a:lnTo>
                  <a:cubicBezTo>
                    <a:pt x="4321" y="441"/>
                    <a:pt x="4323" y="331"/>
                    <a:pt x="4354" y="259"/>
                  </a:cubicBezTo>
                  <a:cubicBezTo>
                    <a:pt x="4423" y="225"/>
                    <a:pt x="4482" y="210"/>
                    <a:pt x="4539" y="210"/>
                  </a:cubicBezTo>
                  <a:cubicBezTo>
                    <a:pt x="4661" y="210"/>
                    <a:pt x="4757" y="242"/>
                    <a:pt x="4757" y="375"/>
                  </a:cubicBezTo>
                  <a:lnTo>
                    <a:pt x="4757" y="414"/>
                  </a:lnTo>
                  <a:cubicBezTo>
                    <a:pt x="4757" y="437"/>
                    <a:pt x="4757" y="590"/>
                    <a:pt x="4726" y="670"/>
                  </a:cubicBezTo>
                  <a:cubicBezTo>
                    <a:pt x="4673" y="703"/>
                    <a:pt x="4610" y="721"/>
                    <a:pt x="4539" y="721"/>
                  </a:cubicBezTo>
                  <a:cubicBezTo>
                    <a:pt x="4495" y="721"/>
                    <a:pt x="4453" y="714"/>
                    <a:pt x="4428" y="691"/>
                  </a:cubicBezTo>
                  <a:lnTo>
                    <a:pt x="4428" y="910"/>
                  </a:lnTo>
                  <a:cubicBezTo>
                    <a:pt x="4410" y="913"/>
                    <a:pt x="4395" y="915"/>
                    <a:pt x="4380" y="915"/>
                  </a:cubicBezTo>
                  <a:cubicBezTo>
                    <a:pt x="4366" y="915"/>
                    <a:pt x="4351" y="913"/>
                    <a:pt x="4331" y="910"/>
                  </a:cubicBezTo>
                  <a:close/>
                  <a:moveTo>
                    <a:pt x="4649" y="603"/>
                  </a:moveTo>
                  <a:lnTo>
                    <a:pt x="4649" y="603"/>
                  </a:lnTo>
                  <a:cubicBezTo>
                    <a:pt x="4649" y="329"/>
                    <a:pt x="4649" y="420"/>
                    <a:pt x="4649" y="329"/>
                  </a:cubicBezTo>
                  <a:cubicBezTo>
                    <a:pt x="4627" y="311"/>
                    <a:pt x="4584" y="302"/>
                    <a:pt x="4540" y="302"/>
                  </a:cubicBezTo>
                  <a:cubicBezTo>
                    <a:pt x="4495" y="302"/>
                    <a:pt x="4451" y="311"/>
                    <a:pt x="4428" y="329"/>
                  </a:cubicBezTo>
                  <a:cubicBezTo>
                    <a:pt x="4428" y="603"/>
                    <a:pt x="4428" y="512"/>
                    <a:pt x="4428" y="603"/>
                  </a:cubicBezTo>
                  <a:cubicBezTo>
                    <a:pt x="4453" y="620"/>
                    <a:pt x="4496" y="630"/>
                    <a:pt x="4540" y="630"/>
                  </a:cubicBezTo>
                  <a:cubicBezTo>
                    <a:pt x="4583" y="630"/>
                    <a:pt x="4627" y="620"/>
                    <a:pt x="4649" y="603"/>
                  </a:cubicBezTo>
                  <a:close/>
                  <a:moveTo>
                    <a:pt x="4840" y="566"/>
                  </a:moveTo>
                  <a:lnTo>
                    <a:pt x="4840" y="566"/>
                  </a:lnTo>
                  <a:lnTo>
                    <a:pt x="4840" y="251"/>
                  </a:lnTo>
                  <a:cubicBezTo>
                    <a:pt x="4840" y="207"/>
                    <a:pt x="4840" y="157"/>
                    <a:pt x="4850" y="111"/>
                  </a:cubicBezTo>
                  <a:cubicBezTo>
                    <a:pt x="4865" y="107"/>
                    <a:pt x="4881" y="104"/>
                    <a:pt x="4898" y="104"/>
                  </a:cubicBezTo>
                  <a:cubicBezTo>
                    <a:pt x="4914" y="104"/>
                    <a:pt x="4930" y="107"/>
                    <a:pt x="4947" y="110"/>
                  </a:cubicBezTo>
                  <a:lnTo>
                    <a:pt x="4947" y="231"/>
                  </a:lnTo>
                  <a:lnTo>
                    <a:pt x="5069" y="231"/>
                  </a:lnTo>
                  <a:cubicBezTo>
                    <a:pt x="5074" y="246"/>
                    <a:pt x="5077" y="262"/>
                    <a:pt x="5077" y="277"/>
                  </a:cubicBezTo>
                  <a:cubicBezTo>
                    <a:pt x="5077" y="293"/>
                    <a:pt x="5074" y="308"/>
                    <a:pt x="5069" y="323"/>
                  </a:cubicBezTo>
                  <a:lnTo>
                    <a:pt x="4947" y="323"/>
                  </a:lnTo>
                  <a:lnTo>
                    <a:pt x="4947" y="561"/>
                  </a:lnTo>
                  <a:cubicBezTo>
                    <a:pt x="4947" y="620"/>
                    <a:pt x="4981" y="640"/>
                    <a:pt x="5049" y="640"/>
                  </a:cubicBezTo>
                  <a:cubicBezTo>
                    <a:pt x="5062" y="640"/>
                    <a:pt x="5076" y="639"/>
                    <a:pt x="5092" y="638"/>
                  </a:cubicBezTo>
                  <a:cubicBezTo>
                    <a:pt x="5096" y="647"/>
                    <a:pt x="5102" y="645"/>
                    <a:pt x="5106" y="666"/>
                  </a:cubicBezTo>
                  <a:cubicBezTo>
                    <a:pt x="5107" y="673"/>
                    <a:pt x="5108" y="678"/>
                    <a:pt x="5108" y="683"/>
                  </a:cubicBezTo>
                  <a:cubicBezTo>
                    <a:pt x="5108" y="695"/>
                    <a:pt x="5106" y="695"/>
                    <a:pt x="5105" y="701"/>
                  </a:cubicBezTo>
                  <a:cubicBezTo>
                    <a:pt x="5090" y="708"/>
                    <a:pt x="5055" y="721"/>
                    <a:pt x="4994" y="721"/>
                  </a:cubicBezTo>
                  <a:cubicBezTo>
                    <a:pt x="4941" y="721"/>
                    <a:pt x="4840" y="697"/>
                    <a:pt x="4840" y="56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5" name="TextBox 24">
            <a:extLst>
              <a:ext uri="{FF2B5EF4-FFF2-40B4-BE49-F238E27FC236}">
                <a16:creationId xmlns:a16="http://schemas.microsoft.com/office/drawing/2014/main" id="{6893C6A5-2107-4064-33B4-6F77B53A32C5}"/>
              </a:ext>
            </a:extLst>
          </p:cNvPr>
          <p:cNvSpPr txBox="1"/>
          <p:nvPr/>
        </p:nvSpPr>
        <p:spPr>
          <a:xfrm>
            <a:off x="5058055" y="1568207"/>
            <a:ext cx="557561"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sp>
        <p:nvSpPr>
          <p:cNvPr id="26" name="TextBox 25">
            <a:extLst>
              <a:ext uri="{FF2B5EF4-FFF2-40B4-BE49-F238E27FC236}">
                <a16:creationId xmlns:a16="http://schemas.microsoft.com/office/drawing/2014/main" id="{EA3BB3F3-4581-866D-ECFC-44FF49E40A11}"/>
              </a:ext>
            </a:extLst>
          </p:cNvPr>
          <p:cNvSpPr txBox="1"/>
          <p:nvPr/>
        </p:nvSpPr>
        <p:spPr>
          <a:xfrm>
            <a:off x="5427725" y="1611092"/>
            <a:ext cx="81313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AI</a:t>
            </a:r>
          </a:p>
        </p:txBody>
      </p:sp>
      <p:sp>
        <p:nvSpPr>
          <p:cNvPr id="27" name="TextBox 26">
            <a:extLst>
              <a:ext uri="{FF2B5EF4-FFF2-40B4-BE49-F238E27FC236}">
                <a16:creationId xmlns:a16="http://schemas.microsoft.com/office/drawing/2014/main" id="{5AACF4D3-A8AA-9E95-C200-B50262D3BCE9}"/>
              </a:ext>
            </a:extLst>
          </p:cNvPr>
          <p:cNvSpPr txBox="1"/>
          <p:nvPr/>
        </p:nvSpPr>
        <p:spPr>
          <a:xfrm>
            <a:off x="5923095" y="1574907"/>
            <a:ext cx="42738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sp>
        <p:nvSpPr>
          <p:cNvPr id="29" name="TextBox 28">
            <a:extLst>
              <a:ext uri="{FF2B5EF4-FFF2-40B4-BE49-F238E27FC236}">
                <a16:creationId xmlns:a16="http://schemas.microsoft.com/office/drawing/2014/main" id="{A3E9DB2C-422D-4ACF-5A67-ADA73BF79062}"/>
              </a:ext>
            </a:extLst>
          </p:cNvPr>
          <p:cNvSpPr txBox="1"/>
          <p:nvPr/>
        </p:nvSpPr>
        <p:spPr>
          <a:xfrm>
            <a:off x="412016" y="2405760"/>
            <a:ext cx="228041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Optimize</a:t>
            </a:r>
          </a:p>
        </p:txBody>
      </p:sp>
    </p:spTree>
    <p:extLst>
      <p:ext uri="{BB962C8B-B14F-4D97-AF65-F5344CB8AC3E}">
        <p14:creationId xmlns:p14="http://schemas.microsoft.com/office/powerpoint/2010/main" val="4089424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8C242-4169-E6C5-9041-2C7666A233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8BE77E-910B-56D9-B99A-D85AEDA8FCEF}"/>
              </a:ext>
            </a:extLst>
          </p:cNvPr>
          <p:cNvSpPr>
            <a:spLocks noGrp="1"/>
          </p:cNvSpPr>
          <p:nvPr>
            <p:ph type="title"/>
          </p:nvPr>
        </p:nvSpPr>
        <p:spPr/>
        <p:txBody>
          <a:bodyPr/>
          <a:lstStyle/>
          <a:p>
            <a:r>
              <a:rPr lang="en-GB"/>
              <a:t>SQL Prompt+</a:t>
            </a:r>
          </a:p>
        </p:txBody>
      </p:sp>
      <p:sp>
        <p:nvSpPr>
          <p:cNvPr id="14" name="TextBox 13">
            <a:extLst>
              <a:ext uri="{FF2B5EF4-FFF2-40B4-BE49-F238E27FC236}">
                <a16:creationId xmlns:a16="http://schemas.microsoft.com/office/drawing/2014/main" id="{F4DE7BA1-334D-D965-4DFC-76C90F114EBC}"/>
              </a:ext>
            </a:extLst>
          </p:cNvPr>
          <p:cNvSpPr txBox="1"/>
          <p:nvPr/>
        </p:nvSpPr>
        <p:spPr>
          <a:xfrm>
            <a:off x="5939701" y="4385990"/>
            <a:ext cx="42738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grpSp>
        <p:nvGrpSpPr>
          <p:cNvPr id="18" name="Group 17">
            <a:extLst>
              <a:ext uri="{FF2B5EF4-FFF2-40B4-BE49-F238E27FC236}">
                <a16:creationId xmlns:a16="http://schemas.microsoft.com/office/drawing/2014/main" id="{D9584FC2-9D42-E0AB-9308-1B0BDBD00A3F}"/>
              </a:ext>
            </a:extLst>
          </p:cNvPr>
          <p:cNvGrpSpPr/>
          <p:nvPr/>
        </p:nvGrpSpPr>
        <p:grpSpPr>
          <a:xfrm>
            <a:off x="6407879" y="1640577"/>
            <a:ext cx="2308225" cy="450850"/>
            <a:chOff x="341365" y="5284788"/>
            <a:chExt cx="2308225" cy="450850"/>
          </a:xfrm>
        </p:grpSpPr>
        <p:sp>
          <p:nvSpPr>
            <p:cNvPr id="19" name="Freeform 45">
              <a:extLst>
                <a:ext uri="{FF2B5EF4-FFF2-40B4-BE49-F238E27FC236}">
                  <a16:creationId xmlns:a16="http://schemas.microsoft.com/office/drawing/2014/main" id="{320248F3-A3AA-6871-96D7-FAF43119311F}"/>
                </a:ext>
              </a:extLst>
            </p:cNvPr>
            <p:cNvSpPr>
              <a:spLocks noChangeArrowheads="1"/>
            </p:cNvSpPr>
            <p:nvPr/>
          </p:nvSpPr>
          <p:spPr bwMode="auto">
            <a:xfrm>
              <a:off x="341365" y="5284788"/>
              <a:ext cx="338137" cy="450850"/>
            </a:xfrm>
            <a:custGeom>
              <a:avLst/>
              <a:gdLst>
                <a:gd name="T0" fmla="*/ 470 w 940"/>
                <a:gd name="T1" fmla="*/ 0 h 1254"/>
                <a:gd name="T2" fmla="*/ 470 w 940"/>
                <a:gd name="T3" fmla="*/ 0 h 1254"/>
                <a:gd name="T4" fmla="*/ 0 w 940"/>
                <a:gd name="T5" fmla="*/ 103 h 1254"/>
                <a:gd name="T6" fmla="*/ 0 w 940"/>
                <a:gd name="T7" fmla="*/ 1150 h 1254"/>
                <a:gd name="T8" fmla="*/ 470 w 940"/>
                <a:gd name="T9" fmla="*/ 1253 h 1254"/>
                <a:gd name="T10" fmla="*/ 939 w 940"/>
                <a:gd name="T11" fmla="*/ 1150 h 1254"/>
                <a:gd name="T12" fmla="*/ 939 w 940"/>
                <a:gd name="T13" fmla="*/ 103 h 1254"/>
                <a:gd name="T14" fmla="*/ 470 w 940"/>
                <a:gd name="T15" fmla="*/ 0 h 1254"/>
                <a:gd name="T16" fmla="*/ 867 w 940"/>
                <a:gd name="T17" fmla="*/ 684 h 1254"/>
                <a:gd name="T18" fmla="*/ 867 w 940"/>
                <a:gd name="T19" fmla="*/ 684 h 1254"/>
                <a:gd name="T20" fmla="*/ 713 w 940"/>
                <a:gd name="T21" fmla="*/ 837 h 1254"/>
                <a:gd name="T22" fmla="*/ 694 w 940"/>
                <a:gd name="T23" fmla="*/ 837 h 1254"/>
                <a:gd name="T24" fmla="*/ 635 w 940"/>
                <a:gd name="T25" fmla="*/ 778 h 1254"/>
                <a:gd name="T26" fmla="*/ 694 w 940"/>
                <a:gd name="T27" fmla="*/ 720 h 1254"/>
                <a:gd name="T28" fmla="*/ 713 w 940"/>
                <a:gd name="T29" fmla="*/ 720 h 1254"/>
                <a:gd name="T30" fmla="*/ 749 w 940"/>
                <a:gd name="T31" fmla="*/ 684 h 1254"/>
                <a:gd name="T32" fmla="*/ 749 w 940"/>
                <a:gd name="T33" fmla="*/ 430 h 1254"/>
                <a:gd name="T34" fmla="*/ 713 w 940"/>
                <a:gd name="T35" fmla="*/ 394 h 1254"/>
                <a:gd name="T36" fmla="*/ 227 w 940"/>
                <a:gd name="T37" fmla="*/ 394 h 1254"/>
                <a:gd name="T38" fmla="*/ 191 w 940"/>
                <a:gd name="T39" fmla="*/ 430 h 1254"/>
                <a:gd name="T40" fmla="*/ 191 w 940"/>
                <a:gd name="T41" fmla="*/ 684 h 1254"/>
                <a:gd name="T42" fmla="*/ 227 w 940"/>
                <a:gd name="T43" fmla="*/ 720 h 1254"/>
                <a:gd name="T44" fmla="*/ 415 w 940"/>
                <a:gd name="T45" fmla="*/ 720 h 1254"/>
                <a:gd name="T46" fmla="*/ 459 w 940"/>
                <a:gd name="T47" fmla="*/ 739 h 1254"/>
                <a:gd name="T48" fmla="*/ 634 w 940"/>
                <a:gd name="T49" fmla="*/ 931 h 1254"/>
                <a:gd name="T50" fmla="*/ 630 w 940"/>
                <a:gd name="T51" fmla="*/ 1014 h 1254"/>
                <a:gd name="T52" fmla="*/ 590 w 940"/>
                <a:gd name="T53" fmla="*/ 1029 h 1254"/>
                <a:gd name="T54" fmla="*/ 548 w 940"/>
                <a:gd name="T55" fmla="*/ 1010 h 1254"/>
                <a:gd name="T56" fmla="*/ 390 w 940"/>
                <a:gd name="T57" fmla="*/ 837 h 1254"/>
                <a:gd name="T58" fmla="*/ 227 w 940"/>
                <a:gd name="T59" fmla="*/ 837 h 1254"/>
                <a:gd name="T60" fmla="*/ 73 w 940"/>
                <a:gd name="T61" fmla="*/ 684 h 1254"/>
                <a:gd name="T62" fmla="*/ 73 w 940"/>
                <a:gd name="T63" fmla="*/ 430 h 1254"/>
                <a:gd name="T64" fmla="*/ 227 w 940"/>
                <a:gd name="T65" fmla="*/ 276 h 1254"/>
                <a:gd name="T66" fmla="*/ 713 w 940"/>
                <a:gd name="T67" fmla="*/ 276 h 1254"/>
                <a:gd name="T68" fmla="*/ 867 w 940"/>
                <a:gd name="T69" fmla="*/ 430 h 1254"/>
                <a:gd name="T70" fmla="*/ 867 w 940"/>
                <a:gd name="T71" fmla="*/ 68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 h="1254">
                  <a:moveTo>
                    <a:pt x="470" y="0"/>
                  </a:moveTo>
                  <a:lnTo>
                    <a:pt x="470" y="0"/>
                  </a:lnTo>
                  <a:cubicBezTo>
                    <a:pt x="263" y="0"/>
                    <a:pt x="85" y="42"/>
                    <a:pt x="0" y="103"/>
                  </a:cubicBezTo>
                  <a:cubicBezTo>
                    <a:pt x="0" y="1150"/>
                    <a:pt x="0" y="1150"/>
                    <a:pt x="0" y="1150"/>
                  </a:cubicBezTo>
                  <a:cubicBezTo>
                    <a:pt x="85" y="1211"/>
                    <a:pt x="263" y="1253"/>
                    <a:pt x="470" y="1253"/>
                  </a:cubicBezTo>
                  <a:cubicBezTo>
                    <a:pt x="676" y="1253"/>
                    <a:pt x="855" y="1211"/>
                    <a:pt x="939" y="1150"/>
                  </a:cubicBezTo>
                  <a:cubicBezTo>
                    <a:pt x="939" y="103"/>
                    <a:pt x="939" y="103"/>
                    <a:pt x="939" y="103"/>
                  </a:cubicBezTo>
                  <a:cubicBezTo>
                    <a:pt x="855" y="42"/>
                    <a:pt x="676" y="0"/>
                    <a:pt x="470" y="0"/>
                  </a:cubicBezTo>
                  <a:close/>
                  <a:moveTo>
                    <a:pt x="867" y="684"/>
                  </a:moveTo>
                  <a:lnTo>
                    <a:pt x="867" y="684"/>
                  </a:lnTo>
                  <a:cubicBezTo>
                    <a:pt x="867" y="768"/>
                    <a:pt x="798" y="837"/>
                    <a:pt x="713" y="837"/>
                  </a:cubicBezTo>
                  <a:cubicBezTo>
                    <a:pt x="694" y="837"/>
                    <a:pt x="694" y="837"/>
                    <a:pt x="694" y="837"/>
                  </a:cubicBezTo>
                  <a:cubicBezTo>
                    <a:pt x="662" y="837"/>
                    <a:pt x="635" y="811"/>
                    <a:pt x="635" y="778"/>
                  </a:cubicBezTo>
                  <a:cubicBezTo>
                    <a:pt x="635" y="746"/>
                    <a:pt x="662" y="720"/>
                    <a:pt x="694" y="720"/>
                  </a:cubicBezTo>
                  <a:cubicBezTo>
                    <a:pt x="713" y="720"/>
                    <a:pt x="713" y="720"/>
                    <a:pt x="713" y="720"/>
                  </a:cubicBezTo>
                  <a:cubicBezTo>
                    <a:pt x="733" y="720"/>
                    <a:pt x="749" y="703"/>
                    <a:pt x="749" y="684"/>
                  </a:cubicBezTo>
                  <a:cubicBezTo>
                    <a:pt x="749" y="430"/>
                    <a:pt x="749" y="430"/>
                    <a:pt x="749" y="430"/>
                  </a:cubicBezTo>
                  <a:cubicBezTo>
                    <a:pt x="749" y="410"/>
                    <a:pt x="733" y="394"/>
                    <a:pt x="713" y="394"/>
                  </a:cubicBezTo>
                  <a:cubicBezTo>
                    <a:pt x="227" y="394"/>
                    <a:pt x="227" y="394"/>
                    <a:pt x="227" y="394"/>
                  </a:cubicBezTo>
                  <a:cubicBezTo>
                    <a:pt x="207" y="394"/>
                    <a:pt x="191" y="410"/>
                    <a:pt x="191" y="430"/>
                  </a:cubicBezTo>
                  <a:cubicBezTo>
                    <a:pt x="191" y="684"/>
                    <a:pt x="191" y="684"/>
                    <a:pt x="191" y="684"/>
                  </a:cubicBezTo>
                  <a:cubicBezTo>
                    <a:pt x="191" y="703"/>
                    <a:pt x="207" y="720"/>
                    <a:pt x="227" y="720"/>
                  </a:cubicBezTo>
                  <a:cubicBezTo>
                    <a:pt x="415" y="720"/>
                    <a:pt x="415" y="720"/>
                    <a:pt x="415" y="720"/>
                  </a:cubicBezTo>
                  <a:cubicBezTo>
                    <a:pt x="432" y="720"/>
                    <a:pt x="448" y="727"/>
                    <a:pt x="459" y="739"/>
                  </a:cubicBezTo>
                  <a:cubicBezTo>
                    <a:pt x="634" y="931"/>
                    <a:pt x="634" y="931"/>
                    <a:pt x="634" y="931"/>
                  </a:cubicBezTo>
                  <a:cubicBezTo>
                    <a:pt x="656" y="955"/>
                    <a:pt x="654" y="992"/>
                    <a:pt x="630" y="1014"/>
                  </a:cubicBezTo>
                  <a:cubicBezTo>
                    <a:pt x="619" y="1024"/>
                    <a:pt x="605" y="1029"/>
                    <a:pt x="590" y="1029"/>
                  </a:cubicBezTo>
                  <a:cubicBezTo>
                    <a:pt x="576" y="1029"/>
                    <a:pt x="560" y="1023"/>
                    <a:pt x="548" y="1010"/>
                  </a:cubicBezTo>
                  <a:cubicBezTo>
                    <a:pt x="390" y="837"/>
                    <a:pt x="390" y="837"/>
                    <a:pt x="390" y="837"/>
                  </a:cubicBezTo>
                  <a:cubicBezTo>
                    <a:pt x="227" y="837"/>
                    <a:pt x="227" y="837"/>
                    <a:pt x="227" y="837"/>
                  </a:cubicBezTo>
                  <a:cubicBezTo>
                    <a:pt x="142" y="837"/>
                    <a:pt x="73" y="768"/>
                    <a:pt x="73" y="684"/>
                  </a:cubicBezTo>
                  <a:cubicBezTo>
                    <a:pt x="73" y="430"/>
                    <a:pt x="73" y="430"/>
                    <a:pt x="73" y="430"/>
                  </a:cubicBezTo>
                  <a:cubicBezTo>
                    <a:pt x="73" y="345"/>
                    <a:pt x="142" y="276"/>
                    <a:pt x="227" y="276"/>
                  </a:cubicBezTo>
                  <a:cubicBezTo>
                    <a:pt x="713" y="276"/>
                    <a:pt x="713" y="276"/>
                    <a:pt x="713" y="276"/>
                  </a:cubicBezTo>
                  <a:cubicBezTo>
                    <a:pt x="798" y="276"/>
                    <a:pt x="867" y="345"/>
                    <a:pt x="867" y="430"/>
                  </a:cubicBezTo>
                  <a:lnTo>
                    <a:pt x="867" y="684"/>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46">
              <a:extLst>
                <a:ext uri="{FF2B5EF4-FFF2-40B4-BE49-F238E27FC236}">
                  <a16:creationId xmlns:a16="http://schemas.microsoft.com/office/drawing/2014/main" id="{57B62CE8-2362-746A-F3EC-F3C33B90C968}"/>
                </a:ext>
              </a:extLst>
            </p:cNvPr>
            <p:cNvSpPr>
              <a:spLocks noChangeArrowheads="1"/>
            </p:cNvSpPr>
            <p:nvPr/>
          </p:nvSpPr>
          <p:spPr bwMode="auto">
            <a:xfrm>
              <a:off x="809677" y="5383213"/>
              <a:ext cx="1839913" cy="330200"/>
            </a:xfrm>
            <a:custGeom>
              <a:avLst/>
              <a:gdLst>
                <a:gd name="T0" fmla="*/ 44 w 5109"/>
                <a:gd name="T1" fmla="*/ 554 h 916"/>
                <a:gd name="T2" fmla="*/ 293 w 5109"/>
                <a:gd name="T3" fmla="*/ 380 h 916"/>
                <a:gd name="T4" fmla="*/ 553 w 5109"/>
                <a:gd name="T5" fmla="*/ 71 h 916"/>
                <a:gd name="T6" fmla="*/ 128 w 5109"/>
                <a:gd name="T7" fmla="*/ 197 h 916"/>
                <a:gd name="T8" fmla="*/ 279 w 5109"/>
                <a:gd name="T9" fmla="*/ 712 h 916"/>
                <a:gd name="T10" fmla="*/ 1049 w 5109"/>
                <a:gd name="T11" fmla="*/ 818 h 916"/>
                <a:gd name="T12" fmla="*/ 642 w 5109"/>
                <a:gd name="T13" fmla="*/ 490 h 916"/>
                <a:gd name="T14" fmla="*/ 931 w 5109"/>
                <a:gd name="T15" fmla="*/ 0 h 916"/>
                <a:gd name="T16" fmla="*/ 1173 w 5109"/>
                <a:gd name="T17" fmla="*/ 649 h 916"/>
                <a:gd name="T18" fmla="*/ 1156 w 5109"/>
                <a:gd name="T19" fmla="*/ 818 h 916"/>
                <a:gd name="T20" fmla="*/ 1105 w 5109"/>
                <a:gd name="T21" fmla="*/ 566 h 916"/>
                <a:gd name="T22" fmla="*/ 931 w 5109"/>
                <a:gd name="T23" fmla="*/ 96 h 916"/>
                <a:gd name="T24" fmla="*/ 919 w 5109"/>
                <a:gd name="T25" fmla="*/ 618 h 916"/>
                <a:gd name="T26" fmla="*/ 1332 w 5109"/>
                <a:gd name="T27" fmla="*/ 698 h 916"/>
                <a:gd name="T28" fmla="*/ 1332 w 5109"/>
                <a:gd name="T29" fmla="*/ 9 h 916"/>
                <a:gd name="T30" fmla="*/ 1436 w 5109"/>
                <a:gd name="T31" fmla="*/ 610 h 916"/>
                <a:gd name="T32" fmla="*/ 1796 w 5109"/>
                <a:gd name="T33" fmla="*/ 657 h 916"/>
                <a:gd name="T34" fmla="*/ 1541 w 5109"/>
                <a:gd name="T35" fmla="*/ 711 h 916"/>
                <a:gd name="T36" fmla="*/ 2066 w 5109"/>
                <a:gd name="T37" fmla="*/ 704 h 916"/>
                <a:gd name="T38" fmla="*/ 2066 w 5109"/>
                <a:gd name="T39" fmla="*/ 21 h 916"/>
                <a:gd name="T40" fmla="*/ 2607 w 5109"/>
                <a:gd name="T41" fmla="*/ 249 h 916"/>
                <a:gd name="T42" fmla="*/ 2167 w 5109"/>
                <a:gd name="T43" fmla="*/ 493 h 916"/>
                <a:gd name="T44" fmla="*/ 2066 w 5109"/>
                <a:gd name="T45" fmla="*/ 704 h 916"/>
                <a:gd name="T46" fmla="*/ 2494 w 5109"/>
                <a:gd name="T47" fmla="*/ 250 h 916"/>
                <a:gd name="T48" fmla="*/ 2168 w 5109"/>
                <a:gd name="T49" fmla="*/ 108 h 916"/>
                <a:gd name="T50" fmla="*/ 2475 w 5109"/>
                <a:gd name="T51" fmla="*/ 363 h 916"/>
                <a:gd name="T52" fmla="*/ 2672 w 5109"/>
                <a:gd name="T53" fmla="*/ 614 h 916"/>
                <a:gd name="T54" fmla="*/ 2899 w 5109"/>
                <a:gd name="T55" fmla="*/ 212 h 916"/>
                <a:gd name="T56" fmla="*/ 2936 w 5109"/>
                <a:gd name="T57" fmla="*/ 307 h 916"/>
                <a:gd name="T58" fmla="*/ 2779 w 5109"/>
                <a:gd name="T59" fmla="*/ 506 h 916"/>
                <a:gd name="T60" fmla="*/ 2682 w 5109"/>
                <a:gd name="T61" fmla="*/ 705 h 916"/>
                <a:gd name="T62" fmla="*/ 2993 w 5109"/>
                <a:gd name="T63" fmla="*/ 514 h 916"/>
                <a:gd name="T64" fmla="*/ 3431 w 5109"/>
                <a:gd name="T65" fmla="*/ 375 h 916"/>
                <a:gd name="T66" fmla="*/ 3212 w 5109"/>
                <a:gd name="T67" fmla="*/ 721 h 916"/>
                <a:gd name="T68" fmla="*/ 3322 w 5109"/>
                <a:gd name="T69" fmla="*/ 602 h 916"/>
                <a:gd name="T70" fmla="*/ 3101 w 5109"/>
                <a:gd name="T71" fmla="*/ 327 h 916"/>
                <a:gd name="T72" fmla="*/ 3322 w 5109"/>
                <a:gd name="T73" fmla="*/ 602 h 916"/>
                <a:gd name="T74" fmla="*/ 3506 w 5109"/>
                <a:gd name="T75" fmla="*/ 605 h 916"/>
                <a:gd name="T76" fmla="*/ 3731 w 5109"/>
                <a:gd name="T77" fmla="*/ 210 h 916"/>
                <a:gd name="T78" fmla="*/ 4232 w 5109"/>
                <a:gd name="T79" fmla="*/ 375 h 916"/>
                <a:gd name="T80" fmla="*/ 4173 w 5109"/>
                <a:gd name="T81" fmla="*/ 710 h 916"/>
                <a:gd name="T82" fmla="*/ 4011 w 5109"/>
                <a:gd name="T83" fmla="*/ 302 h 916"/>
                <a:gd name="T84" fmla="*/ 3920 w 5109"/>
                <a:gd name="T85" fmla="*/ 605 h 916"/>
                <a:gd name="T86" fmla="*/ 3823 w 5109"/>
                <a:gd name="T87" fmla="*/ 705 h 916"/>
                <a:gd name="T88" fmla="*/ 3821 w 5109"/>
                <a:gd name="T89" fmla="*/ 324 h 916"/>
                <a:gd name="T90" fmla="*/ 3615 w 5109"/>
                <a:gd name="T91" fmla="*/ 539 h 916"/>
                <a:gd name="T92" fmla="*/ 3518 w 5109"/>
                <a:gd name="T93" fmla="*/ 705 h 916"/>
                <a:gd name="T94" fmla="*/ 4321 w 5109"/>
                <a:gd name="T95" fmla="*/ 812 h 916"/>
                <a:gd name="T96" fmla="*/ 4539 w 5109"/>
                <a:gd name="T97" fmla="*/ 210 h 916"/>
                <a:gd name="T98" fmla="*/ 4726 w 5109"/>
                <a:gd name="T99" fmla="*/ 670 h 916"/>
                <a:gd name="T100" fmla="*/ 4428 w 5109"/>
                <a:gd name="T101" fmla="*/ 910 h 916"/>
                <a:gd name="T102" fmla="*/ 4649 w 5109"/>
                <a:gd name="T103" fmla="*/ 603 h 916"/>
                <a:gd name="T104" fmla="*/ 4540 w 5109"/>
                <a:gd name="T105" fmla="*/ 302 h 916"/>
                <a:gd name="T106" fmla="*/ 4540 w 5109"/>
                <a:gd name="T107" fmla="*/ 630 h 916"/>
                <a:gd name="T108" fmla="*/ 4840 w 5109"/>
                <a:gd name="T109" fmla="*/ 566 h 916"/>
                <a:gd name="T110" fmla="*/ 4898 w 5109"/>
                <a:gd name="T111" fmla="*/ 104 h 916"/>
                <a:gd name="T112" fmla="*/ 5069 w 5109"/>
                <a:gd name="T113" fmla="*/ 231 h 916"/>
                <a:gd name="T114" fmla="*/ 4947 w 5109"/>
                <a:gd name="T115" fmla="*/ 323 h 916"/>
                <a:gd name="T116" fmla="*/ 5092 w 5109"/>
                <a:gd name="T117" fmla="*/ 638 h 916"/>
                <a:gd name="T118" fmla="*/ 5105 w 5109"/>
                <a:gd name="T119" fmla="*/ 701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9" h="916">
                  <a:moveTo>
                    <a:pt x="0" y="639"/>
                  </a:moveTo>
                  <a:lnTo>
                    <a:pt x="0" y="639"/>
                  </a:lnTo>
                  <a:cubicBezTo>
                    <a:pt x="4" y="605"/>
                    <a:pt x="21" y="570"/>
                    <a:pt x="44" y="554"/>
                  </a:cubicBezTo>
                  <a:cubicBezTo>
                    <a:pt x="122" y="597"/>
                    <a:pt x="208" y="615"/>
                    <a:pt x="279" y="615"/>
                  </a:cubicBezTo>
                  <a:cubicBezTo>
                    <a:pt x="359" y="615"/>
                    <a:pt x="464" y="586"/>
                    <a:pt x="464" y="494"/>
                  </a:cubicBezTo>
                  <a:cubicBezTo>
                    <a:pt x="464" y="394"/>
                    <a:pt x="374" y="385"/>
                    <a:pt x="293" y="380"/>
                  </a:cubicBezTo>
                  <a:cubicBezTo>
                    <a:pt x="169" y="373"/>
                    <a:pt x="14" y="357"/>
                    <a:pt x="14" y="197"/>
                  </a:cubicBezTo>
                  <a:cubicBezTo>
                    <a:pt x="14" y="52"/>
                    <a:pt x="164" y="3"/>
                    <a:pt x="297" y="3"/>
                  </a:cubicBezTo>
                  <a:cubicBezTo>
                    <a:pt x="399" y="3"/>
                    <a:pt x="475" y="26"/>
                    <a:pt x="553" y="71"/>
                  </a:cubicBezTo>
                  <a:cubicBezTo>
                    <a:pt x="549" y="104"/>
                    <a:pt x="535" y="133"/>
                    <a:pt x="507" y="151"/>
                  </a:cubicBezTo>
                  <a:cubicBezTo>
                    <a:pt x="434" y="113"/>
                    <a:pt x="368" y="100"/>
                    <a:pt x="297" y="100"/>
                  </a:cubicBezTo>
                  <a:cubicBezTo>
                    <a:pt x="234" y="100"/>
                    <a:pt x="128" y="112"/>
                    <a:pt x="128" y="197"/>
                  </a:cubicBezTo>
                  <a:cubicBezTo>
                    <a:pt x="128" y="291"/>
                    <a:pt x="259" y="279"/>
                    <a:pt x="379" y="297"/>
                  </a:cubicBezTo>
                  <a:cubicBezTo>
                    <a:pt x="482" y="313"/>
                    <a:pt x="578" y="350"/>
                    <a:pt x="578" y="494"/>
                  </a:cubicBezTo>
                  <a:cubicBezTo>
                    <a:pt x="578" y="654"/>
                    <a:pt x="422" y="712"/>
                    <a:pt x="279" y="712"/>
                  </a:cubicBezTo>
                  <a:cubicBezTo>
                    <a:pt x="185" y="712"/>
                    <a:pt x="90" y="688"/>
                    <a:pt x="0" y="639"/>
                  </a:cubicBezTo>
                  <a:close/>
                  <a:moveTo>
                    <a:pt x="1049" y="818"/>
                  </a:moveTo>
                  <a:lnTo>
                    <a:pt x="1049" y="818"/>
                  </a:lnTo>
                  <a:lnTo>
                    <a:pt x="992" y="708"/>
                  </a:lnTo>
                  <a:cubicBezTo>
                    <a:pt x="972" y="713"/>
                    <a:pt x="952" y="716"/>
                    <a:pt x="931" y="716"/>
                  </a:cubicBezTo>
                  <a:cubicBezTo>
                    <a:pt x="819" y="716"/>
                    <a:pt x="642" y="700"/>
                    <a:pt x="642" y="490"/>
                  </a:cubicBezTo>
                  <a:lnTo>
                    <a:pt x="642" y="398"/>
                  </a:lnTo>
                  <a:cubicBezTo>
                    <a:pt x="642" y="301"/>
                    <a:pt x="649" y="171"/>
                    <a:pt x="685" y="67"/>
                  </a:cubicBezTo>
                  <a:cubicBezTo>
                    <a:pt x="764" y="27"/>
                    <a:pt x="840" y="0"/>
                    <a:pt x="931" y="0"/>
                  </a:cubicBezTo>
                  <a:cubicBezTo>
                    <a:pt x="1105" y="0"/>
                    <a:pt x="1219" y="51"/>
                    <a:pt x="1219" y="224"/>
                  </a:cubicBezTo>
                  <a:lnTo>
                    <a:pt x="1219" y="316"/>
                  </a:lnTo>
                  <a:cubicBezTo>
                    <a:pt x="1219" y="414"/>
                    <a:pt x="1208" y="569"/>
                    <a:pt x="1173" y="649"/>
                  </a:cubicBezTo>
                  <a:cubicBezTo>
                    <a:pt x="1149" y="660"/>
                    <a:pt x="1123" y="671"/>
                    <a:pt x="1098" y="682"/>
                  </a:cubicBezTo>
                  <a:lnTo>
                    <a:pt x="1123" y="729"/>
                  </a:lnTo>
                  <a:cubicBezTo>
                    <a:pt x="1139" y="760"/>
                    <a:pt x="1153" y="789"/>
                    <a:pt x="1156" y="818"/>
                  </a:cubicBezTo>
                  <a:cubicBezTo>
                    <a:pt x="1136" y="821"/>
                    <a:pt x="1120" y="823"/>
                    <a:pt x="1104" y="823"/>
                  </a:cubicBezTo>
                  <a:cubicBezTo>
                    <a:pt x="1087" y="823"/>
                    <a:pt x="1070" y="821"/>
                    <a:pt x="1049" y="818"/>
                  </a:cubicBezTo>
                  <a:close/>
                  <a:moveTo>
                    <a:pt x="1105" y="566"/>
                  </a:moveTo>
                  <a:lnTo>
                    <a:pt x="1105" y="566"/>
                  </a:lnTo>
                  <a:lnTo>
                    <a:pt x="1105" y="139"/>
                  </a:lnTo>
                  <a:cubicBezTo>
                    <a:pt x="1071" y="110"/>
                    <a:pt x="1001" y="96"/>
                    <a:pt x="931" y="96"/>
                  </a:cubicBezTo>
                  <a:cubicBezTo>
                    <a:pt x="861" y="96"/>
                    <a:pt x="792" y="110"/>
                    <a:pt x="757" y="139"/>
                  </a:cubicBezTo>
                  <a:lnTo>
                    <a:pt x="757" y="575"/>
                  </a:lnTo>
                  <a:cubicBezTo>
                    <a:pt x="793" y="604"/>
                    <a:pt x="854" y="618"/>
                    <a:pt x="919" y="618"/>
                  </a:cubicBezTo>
                  <a:cubicBezTo>
                    <a:pt x="989" y="618"/>
                    <a:pt x="1063" y="600"/>
                    <a:pt x="1105" y="566"/>
                  </a:cubicBezTo>
                  <a:close/>
                  <a:moveTo>
                    <a:pt x="1332" y="698"/>
                  </a:moveTo>
                  <a:lnTo>
                    <a:pt x="1332" y="698"/>
                  </a:lnTo>
                  <a:cubicBezTo>
                    <a:pt x="1321" y="661"/>
                    <a:pt x="1321" y="624"/>
                    <a:pt x="1321" y="585"/>
                  </a:cubicBezTo>
                  <a:lnTo>
                    <a:pt x="1321" y="121"/>
                  </a:lnTo>
                  <a:cubicBezTo>
                    <a:pt x="1321" y="83"/>
                    <a:pt x="1321" y="45"/>
                    <a:pt x="1332" y="9"/>
                  </a:cubicBezTo>
                  <a:cubicBezTo>
                    <a:pt x="1353" y="6"/>
                    <a:pt x="1369" y="4"/>
                    <a:pt x="1385" y="4"/>
                  </a:cubicBezTo>
                  <a:cubicBezTo>
                    <a:pt x="1401" y="4"/>
                    <a:pt x="1417" y="6"/>
                    <a:pt x="1436" y="9"/>
                  </a:cubicBezTo>
                  <a:lnTo>
                    <a:pt x="1436" y="610"/>
                  </a:lnTo>
                  <a:cubicBezTo>
                    <a:pt x="1468" y="614"/>
                    <a:pt x="1500" y="614"/>
                    <a:pt x="1538" y="614"/>
                  </a:cubicBezTo>
                  <a:lnTo>
                    <a:pt x="1791" y="614"/>
                  </a:lnTo>
                  <a:cubicBezTo>
                    <a:pt x="1794" y="630"/>
                    <a:pt x="1796" y="643"/>
                    <a:pt x="1796" y="657"/>
                  </a:cubicBezTo>
                  <a:cubicBezTo>
                    <a:pt x="1796" y="669"/>
                    <a:pt x="1794" y="683"/>
                    <a:pt x="1791" y="700"/>
                  </a:cubicBezTo>
                  <a:cubicBezTo>
                    <a:pt x="1759" y="711"/>
                    <a:pt x="1726" y="711"/>
                    <a:pt x="1694" y="711"/>
                  </a:cubicBezTo>
                  <a:lnTo>
                    <a:pt x="1541" y="711"/>
                  </a:lnTo>
                  <a:cubicBezTo>
                    <a:pt x="1470" y="711"/>
                    <a:pt x="1398" y="710"/>
                    <a:pt x="1332" y="698"/>
                  </a:cubicBezTo>
                  <a:close/>
                  <a:moveTo>
                    <a:pt x="2066" y="704"/>
                  </a:moveTo>
                  <a:lnTo>
                    <a:pt x="2066" y="704"/>
                  </a:lnTo>
                  <a:cubicBezTo>
                    <a:pt x="2054" y="642"/>
                    <a:pt x="2054" y="610"/>
                    <a:pt x="2054" y="388"/>
                  </a:cubicBezTo>
                  <a:lnTo>
                    <a:pt x="2054" y="110"/>
                  </a:lnTo>
                  <a:cubicBezTo>
                    <a:pt x="2054" y="79"/>
                    <a:pt x="2054" y="50"/>
                    <a:pt x="2066" y="21"/>
                  </a:cubicBezTo>
                  <a:cubicBezTo>
                    <a:pt x="2133" y="8"/>
                    <a:pt x="2203" y="0"/>
                    <a:pt x="2273" y="0"/>
                  </a:cubicBezTo>
                  <a:cubicBezTo>
                    <a:pt x="2382" y="0"/>
                    <a:pt x="2487" y="19"/>
                    <a:pt x="2568" y="68"/>
                  </a:cubicBezTo>
                  <a:cubicBezTo>
                    <a:pt x="2605" y="135"/>
                    <a:pt x="2594" y="189"/>
                    <a:pt x="2607" y="249"/>
                  </a:cubicBezTo>
                  <a:cubicBezTo>
                    <a:pt x="2607" y="365"/>
                    <a:pt x="2579" y="373"/>
                    <a:pt x="2566" y="435"/>
                  </a:cubicBezTo>
                  <a:cubicBezTo>
                    <a:pt x="2483" y="483"/>
                    <a:pt x="2391" y="500"/>
                    <a:pt x="2291" y="500"/>
                  </a:cubicBezTo>
                  <a:cubicBezTo>
                    <a:pt x="2251" y="500"/>
                    <a:pt x="2210" y="497"/>
                    <a:pt x="2167" y="493"/>
                  </a:cubicBezTo>
                  <a:lnTo>
                    <a:pt x="2167" y="704"/>
                  </a:lnTo>
                  <a:cubicBezTo>
                    <a:pt x="2149" y="708"/>
                    <a:pt x="2133" y="710"/>
                    <a:pt x="2117" y="710"/>
                  </a:cubicBezTo>
                  <a:cubicBezTo>
                    <a:pt x="2102" y="710"/>
                    <a:pt x="2086" y="708"/>
                    <a:pt x="2066" y="704"/>
                  </a:cubicBezTo>
                  <a:close/>
                  <a:moveTo>
                    <a:pt x="2475" y="363"/>
                  </a:moveTo>
                  <a:lnTo>
                    <a:pt x="2475" y="363"/>
                  </a:lnTo>
                  <a:cubicBezTo>
                    <a:pt x="2485" y="331"/>
                    <a:pt x="2494" y="311"/>
                    <a:pt x="2494" y="250"/>
                  </a:cubicBezTo>
                  <a:cubicBezTo>
                    <a:pt x="2494" y="191"/>
                    <a:pt x="2481" y="175"/>
                    <a:pt x="2475" y="137"/>
                  </a:cubicBezTo>
                  <a:cubicBezTo>
                    <a:pt x="2428" y="110"/>
                    <a:pt x="2361" y="97"/>
                    <a:pt x="2289" y="97"/>
                  </a:cubicBezTo>
                  <a:cubicBezTo>
                    <a:pt x="2250" y="97"/>
                    <a:pt x="2208" y="101"/>
                    <a:pt x="2168" y="108"/>
                  </a:cubicBezTo>
                  <a:lnTo>
                    <a:pt x="2168" y="393"/>
                  </a:lnTo>
                  <a:cubicBezTo>
                    <a:pt x="2208" y="398"/>
                    <a:pt x="2250" y="402"/>
                    <a:pt x="2290" y="402"/>
                  </a:cubicBezTo>
                  <a:cubicBezTo>
                    <a:pt x="2358" y="402"/>
                    <a:pt x="2424" y="392"/>
                    <a:pt x="2475" y="363"/>
                  </a:cubicBezTo>
                  <a:close/>
                  <a:moveTo>
                    <a:pt x="2682" y="705"/>
                  </a:moveTo>
                  <a:lnTo>
                    <a:pt x="2682" y="705"/>
                  </a:lnTo>
                  <a:cubicBezTo>
                    <a:pt x="2672" y="675"/>
                    <a:pt x="2672" y="645"/>
                    <a:pt x="2672" y="614"/>
                  </a:cubicBezTo>
                  <a:lnTo>
                    <a:pt x="2672" y="516"/>
                  </a:lnTo>
                  <a:cubicBezTo>
                    <a:pt x="2672" y="445"/>
                    <a:pt x="2673" y="331"/>
                    <a:pt x="2705" y="260"/>
                  </a:cubicBezTo>
                  <a:cubicBezTo>
                    <a:pt x="2766" y="229"/>
                    <a:pt x="2830" y="212"/>
                    <a:pt x="2899" y="212"/>
                  </a:cubicBezTo>
                  <a:cubicBezTo>
                    <a:pt x="2917" y="212"/>
                    <a:pt x="2935" y="213"/>
                    <a:pt x="2953" y="215"/>
                  </a:cubicBezTo>
                  <a:cubicBezTo>
                    <a:pt x="2954" y="224"/>
                    <a:pt x="2955" y="231"/>
                    <a:pt x="2955" y="239"/>
                  </a:cubicBezTo>
                  <a:cubicBezTo>
                    <a:pt x="2955" y="263"/>
                    <a:pt x="2949" y="286"/>
                    <a:pt x="2936" y="307"/>
                  </a:cubicBezTo>
                  <a:cubicBezTo>
                    <a:pt x="2923" y="305"/>
                    <a:pt x="2909" y="304"/>
                    <a:pt x="2896" y="304"/>
                  </a:cubicBezTo>
                  <a:cubicBezTo>
                    <a:pt x="2864" y="304"/>
                    <a:pt x="2831" y="311"/>
                    <a:pt x="2798" y="325"/>
                  </a:cubicBezTo>
                  <a:cubicBezTo>
                    <a:pt x="2781" y="377"/>
                    <a:pt x="2779" y="460"/>
                    <a:pt x="2779" y="506"/>
                  </a:cubicBezTo>
                  <a:lnTo>
                    <a:pt x="2779" y="705"/>
                  </a:lnTo>
                  <a:cubicBezTo>
                    <a:pt x="2762" y="708"/>
                    <a:pt x="2748" y="710"/>
                    <a:pt x="2733" y="710"/>
                  </a:cubicBezTo>
                  <a:cubicBezTo>
                    <a:pt x="2718" y="710"/>
                    <a:pt x="2703" y="708"/>
                    <a:pt x="2682" y="705"/>
                  </a:cubicBezTo>
                  <a:close/>
                  <a:moveTo>
                    <a:pt x="2993" y="555"/>
                  </a:moveTo>
                  <a:lnTo>
                    <a:pt x="2993" y="555"/>
                  </a:lnTo>
                  <a:lnTo>
                    <a:pt x="2993" y="514"/>
                  </a:lnTo>
                  <a:cubicBezTo>
                    <a:pt x="2993" y="443"/>
                    <a:pt x="2996" y="330"/>
                    <a:pt x="3026" y="259"/>
                  </a:cubicBezTo>
                  <a:cubicBezTo>
                    <a:pt x="3096" y="225"/>
                    <a:pt x="3156" y="210"/>
                    <a:pt x="3212" y="210"/>
                  </a:cubicBezTo>
                  <a:cubicBezTo>
                    <a:pt x="3334" y="210"/>
                    <a:pt x="3431" y="242"/>
                    <a:pt x="3431" y="375"/>
                  </a:cubicBezTo>
                  <a:lnTo>
                    <a:pt x="3431" y="414"/>
                  </a:lnTo>
                  <a:cubicBezTo>
                    <a:pt x="3431" y="437"/>
                    <a:pt x="3431" y="590"/>
                    <a:pt x="3399" y="670"/>
                  </a:cubicBezTo>
                  <a:cubicBezTo>
                    <a:pt x="3346" y="703"/>
                    <a:pt x="3284" y="721"/>
                    <a:pt x="3212" y="721"/>
                  </a:cubicBezTo>
                  <a:cubicBezTo>
                    <a:pt x="3094" y="721"/>
                    <a:pt x="2993" y="693"/>
                    <a:pt x="2993" y="555"/>
                  </a:cubicBezTo>
                  <a:close/>
                  <a:moveTo>
                    <a:pt x="3322" y="602"/>
                  </a:moveTo>
                  <a:lnTo>
                    <a:pt x="3322" y="602"/>
                  </a:lnTo>
                  <a:lnTo>
                    <a:pt x="3322" y="327"/>
                  </a:lnTo>
                  <a:cubicBezTo>
                    <a:pt x="3299" y="310"/>
                    <a:pt x="3256" y="301"/>
                    <a:pt x="3211" y="301"/>
                  </a:cubicBezTo>
                  <a:cubicBezTo>
                    <a:pt x="3168" y="301"/>
                    <a:pt x="3125" y="310"/>
                    <a:pt x="3101" y="327"/>
                  </a:cubicBezTo>
                  <a:lnTo>
                    <a:pt x="3101" y="602"/>
                  </a:lnTo>
                  <a:cubicBezTo>
                    <a:pt x="3123" y="619"/>
                    <a:pt x="3167" y="629"/>
                    <a:pt x="3211" y="629"/>
                  </a:cubicBezTo>
                  <a:cubicBezTo>
                    <a:pt x="3256" y="629"/>
                    <a:pt x="3300" y="619"/>
                    <a:pt x="3322" y="602"/>
                  </a:cubicBezTo>
                  <a:close/>
                  <a:moveTo>
                    <a:pt x="3518" y="705"/>
                  </a:moveTo>
                  <a:lnTo>
                    <a:pt x="3518" y="705"/>
                  </a:lnTo>
                  <a:cubicBezTo>
                    <a:pt x="3506" y="672"/>
                    <a:pt x="3506" y="638"/>
                    <a:pt x="3506" y="605"/>
                  </a:cubicBezTo>
                  <a:lnTo>
                    <a:pt x="3506" y="493"/>
                  </a:lnTo>
                  <a:cubicBezTo>
                    <a:pt x="3506" y="437"/>
                    <a:pt x="3513" y="327"/>
                    <a:pt x="3538" y="259"/>
                  </a:cubicBezTo>
                  <a:cubicBezTo>
                    <a:pt x="3609" y="225"/>
                    <a:pt x="3674" y="210"/>
                    <a:pt x="3731" y="210"/>
                  </a:cubicBezTo>
                  <a:cubicBezTo>
                    <a:pt x="3787" y="210"/>
                    <a:pt x="3838" y="217"/>
                    <a:pt x="3876" y="241"/>
                  </a:cubicBezTo>
                  <a:cubicBezTo>
                    <a:pt x="3926" y="218"/>
                    <a:pt x="3969" y="210"/>
                    <a:pt x="4010" y="210"/>
                  </a:cubicBezTo>
                  <a:cubicBezTo>
                    <a:pt x="4132" y="210"/>
                    <a:pt x="4232" y="242"/>
                    <a:pt x="4232" y="375"/>
                  </a:cubicBezTo>
                  <a:lnTo>
                    <a:pt x="4232" y="605"/>
                  </a:lnTo>
                  <a:cubicBezTo>
                    <a:pt x="4232" y="636"/>
                    <a:pt x="4232" y="668"/>
                    <a:pt x="4220" y="705"/>
                  </a:cubicBezTo>
                  <a:cubicBezTo>
                    <a:pt x="4206" y="709"/>
                    <a:pt x="4189" y="710"/>
                    <a:pt x="4173" y="710"/>
                  </a:cubicBezTo>
                  <a:cubicBezTo>
                    <a:pt x="4155" y="710"/>
                    <a:pt x="4138" y="708"/>
                    <a:pt x="4121" y="705"/>
                  </a:cubicBezTo>
                  <a:lnTo>
                    <a:pt x="4121" y="375"/>
                  </a:lnTo>
                  <a:cubicBezTo>
                    <a:pt x="4121" y="310"/>
                    <a:pt x="4065" y="302"/>
                    <a:pt x="4011" y="302"/>
                  </a:cubicBezTo>
                  <a:cubicBezTo>
                    <a:pt x="3983" y="302"/>
                    <a:pt x="3950" y="308"/>
                    <a:pt x="3919" y="325"/>
                  </a:cubicBezTo>
                  <a:cubicBezTo>
                    <a:pt x="3920" y="371"/>
                    <a:pt x="3920" y="421"/>
                    <a:pt x="3920" y="469"/>
                  </a:cubicBezTo>
                  <a:lnTo>
                    <a:pt x="3920" y="605"/>
                  </a:lnTo>
                  <a:cubicBezTo>
                    <a:pt x="3920" y="636"/>
                    <a:pt x="3920" y="667"/>
                    <a:pt x="3914" y="705"/>
                  </a:cubicBezTo>
                  <a:cubicBezTo>
                    <a:pt x="3900" y="709"/>
                    <a:pt x="3885" y="711"/>
                    <a:pt x="3870" y="711"/>
                  </a:cubicBezTo>
                  <a:cubicBezTo>
                    <a:pt x="3855" y="711"/>
                    <a:pt x="3839" y="709"/>
                    <a:pt x="3823" y="705"/>
                  </a:cubicBezTo>
                  <a:cubicBezTo>
                    <a:pt x="3819" y="672"/>
                    <a:pt x="3818" y="639"/>
                    <a:pt x="3818" y="606"/>
                  </a:cubicBezTo>
                  <a:lnTo>
                    <a:pt x="3818" y="470"/>
                  </a:lnTo>
                  <a:cubicBezTo>
                    <a:pt x="3818" y="419"/>
                    <a:pt x="3820" y="373"/>
                    <a:pt x="3821" y="324"/>
                  </a:cubicBezTo>
                  <a:cubicBezTo>
                    <a:pt x="3801" y="308"/>
                    <a:pt x="3765" y="301"/>
                    <a:pt x="3731" y="301"/>
                  </a:cubicBezTo>
                  <a:cubicBezTo>
                    <a:pt x="3698" y="301"/>
                    <a:pt x="3665" y="306"/>
                    <a:pt x="3633" y="321"/>
                  </a:cubicBezTo>
                  <a:cubicBezTo>
                    <a:pt x="3614" y="392"/>
                    <a:pt x="3615" y="486"/>
                    <a:pt x="3615" y="539"/>
                  </a:cubicBezTo>
                  <a:lnTo>
                    <a:pt x="3615" y="705"/>
                  </a:lnTo>
                  <a:cubicBezTo>
                    <a:pt x="3601" y="709"/>
                    <a:pt x="3585" y="711"/>
                    <a:pt x="3568" y="711"/>
                  </a:cubicBezTo>
                  <a:cubicBezTo>
                    <a:pt x="3552" y="711"/>
                    <a:pt x="3535" y="709"/>
                    <a:pt x="3518" y="705"/>
                  </a:cubicBezTo>
                  <a:close/>
                  <a:moveTo>
                    <a:pt x="4331" y="910"/>
                  </a:moveTo>
                  <a:lnTo>
                    <a:pt x="4331" y="910"/>
                  </a:lnTo>
                  <a:cubicBezTo>
                    <a:pt x="4321" y="878"/>
                    <a:pt x="4321" y="845"/>
                    <a:pt x="4321" y="812"/>
                  </a:cubicBezTo>
                  <a:lnTo>
                    <a:pt x="4321" y="509"/>
                  </a:lnTo>
                  <a:cubicBezTo>
                    <a:pt x="4321" y="441"/>
                    <a:pt x="4323" y="331"/>
                    <a:pt x="4354" y="259"/>
                  </a:cubicBezTo>
                  <a:cubicBezTo>
                    <a:pt x="4423" y="225"/>
                    <a:pt x="4482" y="210"/>
                    <a:pt x="4539" y="210"/>
                  </a:cubicBezTo>
                  <a:cubicBezTo>
                    <a:pt x="4661" y="210"/>
                    <a:pt x="4757" y="242"/>
                    <a:pt x="4757" y="375"/>
                  </a:cubicBezTo>
                  <a:lnTo>
                    <a:pt x="4757" y="414"/>
                  </a:lnTo>
                  <a:cubicBezTo>
                    <a:pt x="4757" y="437"/>
                    <a:pt x="4757" y="590"/>
                    <a:pt x="4726" y="670"/>
                  </a:cubicBezTo>
                  <a:cubicBezTo>
                    <a:pt x="4673" y="703"/>
                    <a:pt x="4610" y="721"/>
                    <a:pt x="4539" y="721"/>
                  </a:cubicBezTo>
                  <a:cubicBezTo>
                    <a:pt x="4495" y="721"/>
                    <a:pt x="4453" y="714"/>
                    <a:pt x="4428" y="691"/>
                  </a:cubicBezTo>
                  <a:lnTo>
                    <a:pt x="4428" y="910"/>
                  </a:lnTo>
                  <a:cubicBezTo>
                    <a:pt x="4410" y="913"/>
                    <a:pt x="4395" y="915"/>
                    <a:pt x="4380" y="915"/>
                  </a:cubicBezTo>
                  <a:cubicBezTo>
                    <a:pt x="4366" y="915"/>
                    <a:pt x="4351" y="913"/>
                    <a:pt x="4331" y="910"/>
                  </a:cubicBezTo>
                  <a:close/>
                  <a:moveTo>
                    <a:pt x="4649" y="603"/>
                  </a:moveTo>
                  <a:lnTo>
                    <a:pt x="4649" y="603"/>
                  </a:lnTo>
                  <a:cubicBezTo>
                    <a:pt x="4649" y="329"/>
                    <a:pt x="4649" y="420"/>
                    <a:pt x="4649" y="329"/>
                  </a:cubicBezTo>
                  <a:cubicBezTo>
                    <a:pt x="4627" y="311"/>
                    <a:pt x="4584" y="302"/>
                    <a:pt x="4540" y="302"/>
                  </a:cubicBezTo>
                  <a:cubicBezTo>
                    <a:pt x="4495" y="302"/>
                    <a:pt x="4451" y="311"/>
                    <a:pt x="4428" y="329"/>
                  </a:cubicBezTo>
                  <a:cubicBezTo>
                    <a:pt x="4428" y="603"/>
                    <a:pt x="4428" y="512"/>
                    <a:pt x="4428" y="603"/>
                  </a:cubicBezTo>
                  <a:cubicBezTo>
                    <a:pt x="4453" y="620"/>
                    <a:pt x="4496" y="630"/>
                    <a:pt x="4540" y="630"/>
                  </a:cubicBezTo>
                  <a:cubicBezTo>
                    <a:pt x="4583" y="630"/>
                    <a:pt x="4627" y="620"/>
                    <a:pt x="4649" y="603"/>
                  </a:cubicBezTo>
                  <a:close/>
                  <a:moveTo>
                    <a:pt x="4840" y="566"/>
                  </a:moveTo>
                  <a:lnTo>
                    <a:pt x="4840" y="566"/>
                  </a:lnTo>
                  <a:lnTo>
                    <a:pt x="4840" y="251"/>
                  </a:lnTo>
                  <a:cubicBezTo>
                    <a:pt x="4840" y="207"/>
                    <a:pt x="4840" y="157"/>
                    <a:pt x="4850" y="111"/>
                  </a:cubicBezTo>
                  <a:cubicBezTo>
                    <a:pt x="4865" y="107"/>
                    <a:pt x="4881" y="104"/>
                    <a:pt x="4898" y="104"/>
                  </a:cubicBezTo>
                  <a:cubicBezTo>
                    <a:pt x="4914" y="104"/>
                    <a:pt x="4930" y="107"/>
                    <a:pt x="4947" y="110"/>
                  </a:cubicBezTo>
                  <a:lnTo>
                    <a:pt x="4947" y="231"/>
                  </a:lnTo>
                  <a:lnTo>
                    <a:pt x="5069" y="231"/>
                  </a:lnTo>
                  <a:cubicBezTo>
                    <a:pt x="5074" y="246"/>
                    <a:pt x="5077" y="262"/>
                    <a:pt x="5077" y="277"/>
                  </a:cubicBezTo>
                  <a:cubicBezTo>
                    <a:pt x="5077" y="293"/>
                    <a:pt x="5074" y="308"/>
                    <a:pt x="5069" y="323"/>
                  </a:cubicBezTo>
                  <a:lnTo>
                    <a:pt x="4947" y="323"/>
                  </a:lnTo>
                  <a:lnTo>
                    <a:pt x="4947" y="561"/>
                  </a:lnTo>
                  <a:cubicBezTo>
                    <a:pt x="4947" y="620"/>
                    <a:pt x="4981" y="640"/>
                    <a:pt x="5049" y="640"/>
                  </a:cubicBezTo>
                  <a:cubicBezTo>
                    <a:pt x="5062" y="640"/>
                    <a:pt x="5076" y="639"/>
                    <a:pt x="5092" y="638"/>
                  </a:cubicBezTo>
                  <a:cubicBezTo>
                    <a:pt x="5096" y="647"/>
                    <a:pt x="5102" y="645"/>
                    <a:pt x="5106" y="666"/>
                  </a:cubicBezTo>
                  <a:cubicBezTo>
                    <a:pt x="5107" y="673"/>
                    <a:pt x="5108" y="678"/>
                    <a:pt x="5108" y="683"/>
                  </a:cubicBezTo>
                  <a:cubicBezTo>
                    <a:pt x="5108" y="695"/>
                    <a:pt x="5106" y="695"/>
                    <a:pt x="5105" y="701"/>
                  </a:cubicBezTo>
                  <a:cubicBezTo>
                    <a:pt x="5090" y="708"/>
                    <a:pt x="5055" y="721"/>
                    <a:pt x="4994" y="721"/>
                  </a:cubicBezTo>
                  <a:cubicBezTo>
                    <a:pt x="4941" y="721"/>
                    <a:pt x="4840" y="697"/>
                    <a:pt x="4840" y="56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 name="TextBox 20">
            <a:extLst>
              <a:ext uri="{FF2B5EF4-FFF2-40B4-BE49-F238E27FC236}">
                <a16:creationId xmlns:a16="http://schemas.microsoft.com/office/drawing/2014/main" id="{16605820-97E3-825D-9547-750581F7EFDD}"/>
              </a:ext>
            </a:extLst>
          </p:cNvPr>
          <p:cNvSpPr txBox="1"/>
          <p:nvPr/>
        </p:nvSpPr>
        <p:spPr>
          <a:xfrm>
            <a:off x="8635439" y="1611092"/>
            <a:ext cx="557561"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grpSp>
        <p:nvGrpSpPr>
          <p:cNvPr id="22" name="Group 21">
            <a:extLst>
              <a:ext uri="{FF2B5EF4-FFF2-40B4-BE49-F238E27FC236}">
                <a16:creationId xmlns:a16="http://schemas.microsoft.com/office/drawing/2014/main" id="{4812AF12-4D16-0BEC-82C8-BC356C985F29}"/>
              </a:ext>
            </a:extLst>
          </p:cNvPr>
          <p:cNvGrpSpPr/>
          <p:nvPr/>
        </p:nvGrpSpPr>
        <p:grpSpPr>
          <a:xfrm>
            <a:off x="2692432" y="1646023"/>
            <a:ext cx="2308225" cy="450850"/>
            <a:chOff x="341365" y="5284788"/>
            <a:chExt cx="2308225" cy="450850"/>
          </a:xfrm>
        </p:grpSpPr>
        <p:sp>
          <p:nvSpPr>
            <p:cNvPr id="23" name="Freeform 45">
              <a:extLst>
                <a:ext uri="{FF2B5EF4-FFF2-40B4-BE49-F238E27FC236}">
                  <a16:creationId xmlns:a16="http://schemas.microsoft.com/office/drawing/2014/main" id="{A725F781-FAF2-CDA5-912A-BD4B03E06050}"/>
                </a:ext>
              </a:extLst>
            </p:cNvPr>
            <p:cNvSpPr>
              <a:spLocks noChangeArrowheads="1"/>
            </p:cNvSpPr>
            <p:nvPr/>
          </p:nvSpPr>
          <p:spPr bwMode="auto">
            <a:xfrm>
              <a:off x="341365" y="5284788"/>
              <a:ext cx="338137" cy="450850"/>
            </a:xfrm>
            <a:custGeom>
              <a:avLst/>
              <a:gdLst>
                <a:gd name="T0" fmla="*/ 470 w 940"/>
                <a:gd name="T1" fmla="*/ 0 h 1254"/>
                <a:gd name="T2" fmla="*/ 470 w 940"/>
                <a:gd name="T3" fmla="*/ 0 h 1254"/>
                <a:gd name="T4" fmla="*/ 0 w 940"/>
                <a:gd name="T5" fmla="*/ 103 h 1254"/>
                <a:gd name="T6" fmla="*/ 0 w 940"/>
                <a:gd name="T7" fmla="*/ 1150 h 1254"/>
                <a:gd name="T8" fmla="*/ 470 w 940"/>
                <a:gd name="T9" fmla="*/ 1253 h 1254"/>
                <a:gd name="T10" fmla="*/ 939 w 940"/>
                <a:gd name="T11" fmla="*/ 1150 h 1254"/>
                <a:gd name="T12" fmla="*/ 939 w 940"/>
                <a:gd name="T13" fmla="*/ 103 h 1254"/>
                <a:gd name="T14" fmla="*/ 470 w 940"/>
                <a:gd name="T15" fmla="*/ 0 h 1254"/>
                <a:gd name="T16" fmla="*/ 867 w 940"/>
                <a:gd name="T17" fmla="*/ 684 h 1254"/>
                <a:gd name="T18" fmla="*/ 867 w 940"/>
                <a:gd name="T19" fmla="*/ 684 h 1254"/>
                <a:gd name="T20" fmla="*/ 713 w 940"/>
                <a:gd name="T21" fmla="*/ 837 h 1254"/>
                <a:gd name="T22" fmla="*/ 694 w 940"/>
                <a:gd name="T23" fmla="*/ 837 h 1254"/>
                <a:gd name="T24" fmla="*/ 635 w 940"/>
                <a:gd name="T25" fmla="*/ 778 h 1254"/>
                <a:gd name="T26" fmla="*/ 694 w 940"/>
                <a:gd name="T27" fmla="*/ 720 h 1254"/>
                <a:gd name="T28" fmla="*/ 713 w 940"/>
                <a:gd name="T29" fmla="*/ 720 h 1254"/>
                <a:gd name="T30" fmla="*/ 749 w 940"/>
                <a:gd name="T31" fmla="*/ 684 h 1254"/>
                <a:gd name="T32" fmla="*/ 749 w 940"/>
                <a:gd name="T33" fmla="*/ 430 h 1254"/>
                <a:gd name="T34" fmla="*/ 713 w 940"/>
                <a:gd name="T35" fmla="*/ 394 h 1254"/>
                <a:gd name="T36" fmla="*/ 227 w 940"/>
                <a:gd name="T37" fmla="*/ 394 h 1254"/>
                <a:gd name="T38" fmla="*/ 191 w 940"/>
                <a:gd name="T39" fmla="*/ 430 h 1254"/>
                <a:gd name="T40" fmla="*/ 191 w 940"/>
                <a:gd name="T41" fmla="*/ 684 h 1254"/>
                <a:gd name="T42" fmla="*/ 227 w 940"/>
                <a:gd name="T43" fmla="*/ 720 h 1254"/>
                <a:gd name="T44" fmla="*/ 415 w 940"/>
                <a:gd name="T45" fmla="*/ 720 h 1254"/>
                <a:gd name="T46" fmla="*/ 459 w 940"/>
                <a:gd name="T47" fmla="*/ 739 h 1254"/>
                <a:gd name="T48" fmla="*/ 634 w 940"/>
                <a:gd name="T49" fmla="*/ 931 h 1254"/>
                <a:gd name="T50" fmla="*/ 630 w 940"/>
                <a:gd name="T51" fmla="*/ 1014 h 1254"/>
                <a:gd name="T52" fmla="*/ 590 w 940"/>
                <a:gd name="T53" fmla="*/ 1029 h 1254"/>
                <a:gd name="T54" fmla="*/ 548 w 940"/>
                <a:gd name="T55" fmla="*/ 1010 h 1254"/>
                <a:gd name="T56" fmla="*/ 390 w 940"/>
                <a:gd name="T57" fmla="*/ 837 h 1254"/>
                <a:gd name="T58" fmla="*/ 227 w 940"/>
                <a:gd name="T59" fmla="*/ 837 h 1254"/>
                <a:gd name="T60" fmla="*/ 73 w 940"/>
                <a:gd name="T61" fmla="*/ 684 h 1254"/>
                <a:gd name="T62" fmla="*/ 73 w 940"/>
                <a:gd name="T63" fmla="*/ 430 h 1254"/>
                <a:gd name="T64" fmla="*/ 227 w 940"/>
                <a:gd name="T65" fmla="*/ 276 h 1254"/>
                <a:gd name="T66" fmla="*/ 713 w 940"/>
                <a:gd name="T67" fmla="*/ 276 h 1254"/>
                <a:gd name="T68" fmla="*/ 867 w 940"/>
                <a:gd name="T69" fmla="*/ 430 h 1254"/>
                <a:gd name="T70" fmla="*/ 867 w 940"/>
                <a:gd name="T71" fmla="*/ 68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 h="1254">
                  <a:moveTo>
                    <a:pt x="470" y="0"/>
                  </a:moveTo>
                  <a:lnTo>
                    <a:pt x="470" y="0"/>
                  </a:lnTo>
                  <a:cubicBezTo>
                    <a:pt x="263" y="0"/>
                    <a:pt x="85" y="42"/>
                    <a:pt x="0" y="103"/>
                  </a:cubicBezTo>
                  <a:cubicBezTo>
                    <a:pt x="0" y="1150"/>
                    <a:pt x="0" y="1150"/>
                    <a:pt x="0" y="1150"/>
                  </a:cubicBezTo>
                  <a:cubicBezTo>
                    <a:pt x="85" y="1211"/>
                    <a:pt x="263" y="1253"/>
                    <a:pt x="470" y="1253"/>
                  </a:cubicBezTo>
                  <a:cubicBezTo>
                    <a:pt x="676" y="1253"/>
                    <a:pt x="855" y="1211"/>
                    <a:pt x="939" y="1150"/>
                  </a:cubicBezTo>
                  <a:cubicBezTo>
                    <a:pt x="939" y="103"/>
                    <a:pt x="939" y="103"/>
                    <a:pt x="939" y="103"/>
                  </a:cubicBezTo>
                  <a:cubicBezTo>
                    <a:pt x="855" y="42"/>
                    <a:pt x="676" y="0"/>
                    <a:pt x="470" y="0"/>
                  </a:cubicBezTo>
                  <a:close/>
                  <a:moveTo>
                    <a:pt x="867" y="684"/>
                  </a:moveTo>
                  <a:lnTo>
                    <a:pt x="867" y="684"/>
                  </a:lnTo>
                  <a:cubicBezTo>
                    <a:pt x="867" y="768"/>
                    <a:pt x="798" y="837"/>
                    <a:pt x="713" y="837"/>
                  </a:cubicBezTo>
                  <a:cubicBezTo>
                    <a:pt x="694" y="837"/>
                    <a:pt x="694" y="837"/>
                    <a:pt x="694" y="837"/>
                  </a:cubicBezTo>
                  <a:cubicBezTo>
                    <a:pt x="662" y="837"/>
                    <a:pt x="635" y="811"/>
                    <a:pt x="635" y="778"/>
                  </a:cubicBezTo>
                  <a:cubicBezTo>
                    <a:pt x="635" y="746"/>
                    <a:pt x="662" y="720"/>
                    <a:pt x="694" y="720"/>
                  </a:cubicBezTo>
                  <a:cubicBezTo>
                    <a:pt x="713" y="720"/>
                    <a:pt x="713" y="720"/>
                    <a:pt x="713" y="720"/>
                  </a:cubicBezTo>
                  <a:cubicBezTo>
                    <a:pt x="733" y="720"/>
                    <a:pt x="749" y="703"/>
                    <a:pt x="749" y="684"/>
                  </a:cubicBezTo>
                  <a:cubicBezTo>
                    <a:pt x="749" y="430"/>
                    <a:pt x="749" y="430"/>
                    <a:pt x="749" y="430"/>
                  </a:cubicBezTo>
                  <a:cubicBezTo>
                    <a:pt x="749" y="410"/>
                    <a:pt x="733" y="394"/>
                    <a:pt x="713" y="394"/>
                  </a:cubicBezTo>
                  <a:cubicBezTo>
                    <a:pt x="227" y="394"/>
                    <a:pt x="227" y="394"/>
                    <a:pt x="227" y="394"/>
                  </a:cubicBezTo>
                  <a:cubicBezTo>
                    <a:pt x="207" y="394"/>
                    <a:pt x="191" y="410"/>
                    <a:pt x="191" y="430"/>
                  </a:cubicBezTo>
                  <a:cubicBezTo>
                    <a:pt x="191" y="684"/>
                    <a:pt x="191" y="684"/>
                    <a:pt x="191" y="684"/>
                  </a:cubicBezTo>
                  <a:cubicBezTo>
                    <a:pt x="191" y="703"/>
                    <a:pt x="207" y="720"/>
                    <a:pt x="227" y="720"/>
                  </a:cubicBezTo>
                  <a:cubicBezTo>
                    <a:pt x="415" y="720"/>
                    <a:pt x="415" y="720"/>
                    <a:pt x="415" y="720"/>
                  </a:cubicBezTo>
                  <a:cubicBezTo>
                    <a:pt x="432" y="720"/>
                    <a:pt x="448" y="727"/>
                    <a:pt x="459" y="739"/>
                  </a:cubicBezTo>
                  <a:cubicBezTo>
                    <a:pt x="634" y="931"/>
                    <a:pt x="634" y="931"/>
                    <a:pt x="634" y="931"/>
                  </a:cubicBezTo>
                  <a:cubicBezTo>
                    <a:pt x="656" y="955"/>
                    <a:pt x="654" y="992"/>
                    <a:pt x="630" y="1014"/>
                  </a:cubicBezTo>
                  <a:cubicBezTo>
                    <a:pt x="619" y="1024"/>
                    <a:pt x="605" y="1029"/>
                    <a:pt x="590" y="1029"/>
                  </a:cubicBezTo>
                  <a:cubicBezTo>
                    <a:pt x="576" y="1029"/>
                    <a:pt x="560" y="1023"/>
                    <a:pt x="548" y="1010"/>
                  </a:cubicBezTo>
                  <a:cubicBezTo>
                    <a:pt x="390" y="837"/>
                    <a:pt x="390" y="837"/>
                    <a:pt x="390" y="837"/>
                  </a:cubicBezTo>
                  <a:cubicBezTo>
                    <a:pt x="227" y="837"/>
                    <a:pt x="227" y="837"/>
                    <a:pt x="227" y="837"/>
                  </a:cubicBezTo>
                  <a:cubicBezTo>
                    <a:pt x="142" y="837"/>
                    <a:pt x="73" y="768"/>
                    <a:pt x="73" y="684"/>
                  </a:cubicBezTo>
                  <a:cubicBezTo>
                    <a:pt x="73" y="430"/>
                    <a:pt x="73" y="430"/>
                    <a:pt x="73" y="430"/>
                  </a:cubicBezTo>
                  <a:cubicBezTo>
                    <a:pt x="73" y="345"/>
                    <a:pt x="142" y="276"/>
                    <a:pt x="227" y="276"/>
                  </a:cubicBezTo>
                  <a:cubicBezTo>
                    <a:pt x="713" y="276"/>
                    <a:pt x="713" y="276"/>
                    <a:pt x="713" y="276"/>
                  </a:cubicBezTo>
                  <a:cubicBezTo>
                    <a:pt x="798" y="276"/>
                    <a:pt x="867" y="345"/>
                    <a:pt x="867" y="430"/>
                  </a:cubicBezTo>
                  <a:lnTo>
                    <a:pt x="867" y="684"/>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46">
              <a:extLst>
                <a:ext uri="{FF2B5EF4-FFF2-40B4-BE49-F238E27FC236}">
                  <a16:creationId xmlns:a16="http://schemas.microsoft.com/office/drawing/2014/main" id="{27BC5F79-527A-E731-3CC5-E8F6D3C4655E}"/>
                </a:ext>
              </a:extLst>
            </p:cNvPr>
            <p:cNvSpPr>
              <a:spLocks noChangeArrowheads="1"/>
            </p:cNvSpPr>
            <p:nvPr/>
          </p:nvSpPr>
          <p:spPr bwMode="auto">
            <a:xfrm>
              <a:off x="809677" y="5383213"/>
              <a:ext cx="1839913" cy="330200"/>
            </a:xfrm>
            <a:custGeom>
              <a:avLst/>
              <a:gdLst>
                <a:gd name="T0" fmla="*/ 44 w 5109"/>
                <a:gd name="T1" fmla="*/ 554 h 916"/>
                <a:gd name="T2" fmla="*/ 293 w 5109"/>
                <a:gd name="T3" fmla="*/ 380 h 916"/>
                <a:gd name="T4" fmla="*/ 553 w 5109"/>
                <a:gd name="T5" fmla="*/ 71 h 916"/>
                <a:gd name="T6" fmla="*/ 128 w 5109"/>
                <a:gd name="T7" fmla="*/ 197 h 916"/>
                <a:gd name="T8" fmla="*/ 279 w 5109"/>
                <a:gd name="T9" fmla="*/ 712 h 916"/>
                <a:gd name="T10" fmla="*/ 1049 w 5109"/>
                <a:gd name="T11" fmla="*/ 818 h 916"/>
                <a:gd name="T12" fmla="*/ 642 w 5109"/>
                <a:gd name="T13" fmla="*/ 490 h 916"/>
                <a:gd name="T14" fmla="*/ 931 w 5109"/>
                <a:gd name="T15" fmla="*/ 0 h 916"/>
                <a:gd name="T16" fmla="*/ 1173 w 5109"/>
                <a:gd name="T17" fmla="*/ 649 h 916"/>
                <a:gd name="T18" fmla="*/ 1156 w 5109"/>
                <a:gd name="T19" fmla="*/ 818 h 916"/>
                <a:gd name="T20" fmla="*/ 1105 w 5109"/>
                <a:gd name="T21" fmla="*/ 566 h 916"/>
                <a:gd name="T22" fmla="*/ 931 w 5109"/>
                <a:gd name="T23" fmla="*/ 96 h 916"/>
                <a:gd name="T24" fmla="*/ 919 w 5109"/>
                <a:gd name="T25" fmla="*/ 618 h 916"/>
                <a:gd name="T26" fmla="*/ 1332 w 5109"/>
                <a:gd name="T27" fmla="*/ 698 h 916"/>
                <a:gd name="T28" fmla="*/ 1332 w 5109"/>
                <a:gd name="T29" fmla="*/ 9 h 916"/>
                <a:gd name="T30" fmla="*/ 1436 w 5109"/>
                <a:gd name="T31" fmla="*/ 610 h 916"/>
                <a:gd name="T32" fmla="*/ 1796 w 5109"/>
                <a:gd name="T33" fmla="*/ 657 h 916"/>
                <a:gd name="T34" fmla="*/ 1541 w 5109"/>
                <a:gd name="T35" fmla="*/ 711 h 916"/>
                <a:gd name="T36" fmla="*/ 2066 w 5109"/>
                <a:gd name="T37" fmla="*/ 704 h 916"/>
                <a:gd name="T38" fmla="*/ 2066 w 5109"/>
                <a:gd name="T39" fmla="*/ 21 h 916"/>
                <a:gd name="T40" fmla="*/ 2607 w 5109"/>
                <a:gd name="T41" fmla="*/ 249 h 916"/>
                <a:gd name="T42" fmla="*/ 2167 w 5109"/>
                <a:gd name="T43" fmla="*/ 493 h 916"/>
                <a:gd name="T44" fmla="*/ 2066 w 5109"/>
                <a:gd name="T45" fmla="*/ 704 h 916"/>
                <a:gd name="T46" fmla="*/ 2494 w 5109"/>
                <a:gd name="T47" fmla="*/ 250 h 916"/>
                <a:gd name="T48" fmla="*/ 2168 w 5109"/>
                <a:gd name="T49" fmla="*/ 108 h 916"/>
                <a:gd name="T50" fmla="*/ 2475 w 5109"/>
                <a:gd name="T51" fmla="*/ 363 h 916"/>
                <a:gd name="T52" fmla="*/ 2672 w 5109"/>
                <a:gd name="T53" fmla="*/ 614 h 916"/>
                <a:gd name="T54" fmla="*/ 2899 w 5109"/>
                <a:gd name="T55" fmla="*/ 212 h 916"/>
                <a:gd name="T56" fmla="*/ 2936 w 5109"/>
                <a:gd name="T57" fmla="*/ 307 h 916"/>
                <a:gd name="T58" fmla="*/ 2779 w 5109"/>
                <a:gd name="T59" fmla="*/ 506 h 916"/>
                <a:gd name="T60" fmla="*/ 2682 w 5109"/>
                <a:gd name="T61" fmla="*/ 705 h 916"/>
                <a:gd name="T62" fmla="*/ 2993 w 5109"/>
                <a:gd name="T63" fmla="*/ 514 h 916"/>
                <a:gd name="T64" fmla="*/ 3431 w 5109"/>
                <a:gd name="T65" fmla="*/ 375 h 916"/>
                <a:gd name="T66" fmla="*/ 3212 w 5109"/>
                <a:gd name="T67" fmla="*/ 721 h 916"/>
                <a:gd name="T68" fmla="*/ 3322 w 5109"/>
                <a:gd name="T69" fmla="*/ 602 h 916"/>
                <a:gd name="T70" fmla="*/ 3101 w 5109"/>
                <a:gd name="T71" fmla="*/ 327 h 916"/>
                <a:gd name="T72" fmla="*/ 3322 w 5109"/>
                <a:gd name="T73" fmla="*/ 602 h 916"/>
                <a:gd name="T74" fmla="*/ 3506 w 5109"/>
                <a:gd name="T75" fmla="*/ 605 h 916"/>
                <a:gd name="T76" fmla="*/ 3731 w 5109"/>
                <a:gd name="T77" fmla="*/ 210 h 916"/>
                <a:gd name="T78" fmla="*/ 4232 w 5109"/>
                <a:gd name="T79" fmla="*/ 375 h 916"/>
                <a:gd name="T80" fmla="*/ 4173 w 5109"/>
                <a:gd name="T81" fmla="*/ 710 h 916"/>
                <a:gd name="T82" fmla="*/ 4011 w 5109"/>
                <a:gd name="T83" fmla="*/ 302 h 916"/>
                <a:gd name="T84" fmla="*/ 3920 w 5109"/>
                <a:gd name="T85" fmla="*/ 605 h 916"/>
                <a:gd name="T86" fmla="*/ 3823 w 5109"/>
                <a:gd name="T87" fmla="*/ 705 h 916"/>
                <a:gd name="T88" fmla="*/ 3821 w 5109"/>
                <a:gd name="T89" fmla="*/ 324 h 916"/>
                <a:gd name="T90" fmla="*/ 3615 w 5109"/>
                <a:gd name="T91" fmla="*/ 539 h 916"/>
                <a:gd name="T92" fmla="*/ 3518 w 5109"/>
                <a:gd name="T93" fmla="*/ 705 h 916"/>
                <a:gd name="T94" fmla="*/ 4321 w 5109"/>
                <a:gd name="T95" fmla="*/ 812 h 916"/>
                <a:gd name="T96" fmla="*/ 4539 w 5109"/>
                <a:gd name="T97" fmla="*/ 210 h 916"/>
                <a:gd name="T98" fmla="*/ 4726 w 5109"/>
                <a:gd name="T99" fmla="*/ 670 h 916"/>
                <a:gd name="T100" fmla="*/ 4428 w 5109"/>
                <a:gd name="T101" fmla="*/ 910 h 916"/>
                <a:gd name="T102" fmla="*/ 4649 w 5109"/>
                <a:gd name="T103" fmla="*/ 603 h 916"/>
                <a:gd name="T104" fmla="*/ 4540 w 5109"/>
                <a:gd name="T105" fmla="*/ 302 h 916"/>
                <a:gd name="T106" fmla="*/ 4540 w 5109"/>
                <a:gd name="T107" fmla="*/ 630 h 916"/>
                <a:gd name="T108" fmla="*/ 4840 w 5109"/>
                <a:gd name="T109" fmla="*/ 566 h 916"/>
                <a:gd name="T110" fmla="*/ 4898 w 5109"/>
                <a:gd name="T111" fmla="*/ 104 h 916"/>
                <a:gd name="T112" fmla="*/ 5069 w 5109"/>
                <a:gd name="T113" fmla="*/ 231 h 916"/>
                <a:gd name="T114" fmla="*/ 4947 w 5109"/>
                <a:gd name="T115" fmla="*/ 323 h 916"/>
                <a:gd name="T116" fmla="*/ 5092 w 5109"/>
                <a:gd name="T117" fmla="*/ 638 h 916"/>
                <a:gd name="T118" fmla="*/ 5105 w 5109"/>
                <a:gd name="T119" fmla="*/ 701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9" h="916">
                  <a:moveTo>
                    <a:pt x="0" y="639"/>
                  </a:moveTo>
                  <a:lnTo>
                    <a:pt x="0" y="639"/>
                  </a:lnTo>
                  <a:cubicBezTo>
                    <a:pt x="4" y="605"/>
                    <a:pt x="21" y="570"/>
                    <a:pt x="44" y="554"/>
                  </a:cubicBezTo>
                  <a:cubicBezTo>
                    <a:pt x="122" y="597"/>
                    <a:pt x="208" y="615"/>
                    <a:pt x="279" y="615"/>
                  </a:cubicBezTo>
                  <a:cubicBezTo>
                    <a:pt x="359" y="615"/>
                    <a:pt x="464" y="586"/>
                    <a:pt x="464" y="494"/>
                  </a:cubicBezTo>
                  <a:cubicBezTo>
                    <a:pt x="464" y="394"/>
                    <a:pt x="374" y="385"/>
                    <a:pt x="293" y="380"/>
                  </a:cubicBezTo>
                  <a:cubicBezTo>
                    <a:pt x="169" y="373"/>
                    <a:pt x="14" y="357"/>
                    <a:pt x="14" y="197"/>
                  </a:cubicBezTo>
                  <a:cubicBezTo>
                    <a:pt x="14" y="52"/>
                    <a:pt x="164" y="3"/>
                    <a:pt x="297" y="3"/>
                  </a:cubicBezTo>
                  <a:cubicBezTo>
                    <a:pt x="399" y="3"/>
                    <a:pt x="475" y="26"/>
                    <a:pt x="553" y="71"/>
                  </a:cubicBezTo>
                  <a:cubicBezTo>
                    <a:pt x="549" y="104"/>
                    <a:pt x="535" y="133"/>
                    <a:pt x="507" y="151"/>
                  </a:cubicBezTo>
                  <a:cubicBezTo>
                    <a:pt x="434" y="113"/>
                    <a:pt x="368" y="100"/>
                    <a:pt x="297" y="100"/>
                  </a:cubicBezTo>
                  <a:cubicBezTo>
                    <a:pt x="234" y="100"/>
                    <a:pt x="128" y="112"/>
                    <a:pt x="128" y="197"/>
                  </a:cubicBezTo>
                  <a:cubicBezTo>
                    <a:pt x="128" y="291"/>
                    <a:pt x="259" y="279"/>
                    <a:pt x="379" y="297"/>
                  </a:cubicBezTo>
                  <a:cubicBezTo>
                    <a:pt x="482" y="313"/>
                    <a:pt x="578" y="350"/>
                    <a:pt x="578" y="494"/>
                  </a:cubicBezTo>
                  <a:cubicBezTo>
                    <a:pt x="578" y="654"/>
                    <a:pt x="422" y="712"/>
                    <a:pt x="279" y="712"/>
                  </a:cubicBezTo>
                  <a:cubicBezTo>
                    <a:pt x="185" y="712"/>
                    <a:pt x="90" y="688"/>
                    <a:pt x="0" y="639"/>
                  </a:cubicBezTo>
                  <a:close/>
                  <a:moveTo>
                    <a:pt x="1049" y="818"/>
                  </a:moveTo>
                  <a:lnTo>
                    <a:pt x="1049" y="818"/>
                  </a:lnTo>
                  <a:lnTo>
                    <a:pt x="992" y="708"/>
                  </a:lnTo>
                  <a:cubicBezTo>
                    <a:pt x="972" y="713"/>
                    <a:pt x="952" y="716"/>
                    <a:pt x="931" y="716"/>
                  </a:cubicBezTo>
                  <a:cubicBezTo>
                    <a:pt x="819" y="716"/>
                    <a:pt x="642" y="700"/>
                    <a:pt x="642" y="490"/>
                  </a:cubicBezTo>
                  <a:lnTo>
                    <a:pt x="642" y="398"/>
                  </a:lnTo>
                  <a:cubicBezTo>
                    <a:pt x="642" y="301"/>
                    <a:pt x="649" y="171"/>
                    <a:pt x="685" y="67"/>
                  </a:cubicBezTo>
                  <a:cubicBezTo>
                    <a:pt x="764" y="27"/>
                    <a:pt x="840" y="0"/>
                    <a:pt x="931" y="0"/>
                  </a:cubicBezTo>
                  <a:cubicBezTo>
                    <a:pt x="1105" y="0"/>
                    <a:pt x="1219" y="51"/>
                    <a:pt x="1219" y="224"/>
                  </a:cubicBezTo>
                  <a:lnTo>
                    <a:pt x="1219" y="316"/>
                  </a:lnTo>
                  <a:cubicBezTo>
                    <a:pt x="1219" y="414"/>
                    <a:pt x="1208" y="569"/>
                    <a:pt x="1173" y="649"/>
                  </a:cubicBezTo>
                  <a:cubicBezTo>
                    <a:pt x="1149" y="660"/>
                    <a:pt x="1123" y="671"/>
                    <a:pt x="1098" y="682"/>
                  </a:cubicBezTo>
                  <a:lnTo>
                    <a:pt x="1123" y="729"/>
                  </a:lnTo>
                  <a:cubicBezTo>
                    <a:pt x="1139" y="760"/>
                    <a:pt x="1153" y="789"/>
                    <a:pt x="1156" y="818"/>
                  </a:cubicBezTo>
                  <a:cubicBezTo>
                    <a:pt x="1136" y="821"/>
                    <a:pt x="1120" y="823"/>
                    <a:pt x="1104" y="823"/>
                  </a:cubicBezTo>
                  <a:cubicBezTo>
                    <a:pt x="1087" y="823"/>
                    <a:pt x="1070" y="821"/>
                    <a:pt x="1049" y="818"/>
                  </a:cubicBezTo>
                  <a:close/>
                  <a:moveTo>
                    <a:pt x="1105" y="566"/>
                  </a:moveTo>
                  <a:lnTo>
                    <a:pt x="1105" y="566"/>
                  </a:lnTo>
                  <a:lnTo>
                    <a:pt x="1105" y="139"/>
                  </a:lnTo>
                  <a:cubicBezTo>
                    <a:pt x="1071" y="110"/>
                    <a:pt x="1001" y="96"/>
                    <a:pt x="931" y="96"/>
                  </a:cubicBezTo>
                  <a:cubicBezTo>
                    <a:pt x="861" y="96"/>
                    <a:pt x="792" y="110"/>
                    <a:pt x="757" y="139"/>
                  </a:cubicBezTo>
                  <a:lnTo>
                    <a:pt x="757" y="575"/>
                  </a:lnTo>
                  <a:cubicBezTo>
                    <a:pt x="793" y="604"/>
                    <a:pt x="854" y="618"/>
                    <a:pt x="919" y="618"/>
                  </a:cubicBezTo>
                  <a:cubicBezTo>
                    <a:pt x="989" y="618"/>
                    <a:pt x="1063" y="600"/>
                    <a:pt x="1105" y="566"/>
                  </a:cubicBezTo>
                  <a:close/>
                  <a:moveTo>
                    <a:pt x="1332" y="698"/>
                  </a:moveTo>
                  <a:lnTo>
                    <a:pt x="1332" y="698"/>
                  </a:lnTo>
                  <a:cubicBezTo>
                    <a:pt x="1321" y="661"/>
                    <a:pt x="1321" y="624"/>
                    <a:pt x="1321" y="585"/>
                  </a:cubicBezTo>
                  <a:lnTo>
                    <a:pt x="1321" y="121"/>
                  </a:lnTo>
                  <a:cubicBezTo>
                    <a:pt x="1321" y="83"/>
                    <a:pt x="1321" y="45"/>
                    <a:pt x="1332" y="9"/>
                  </a:cubicBezTo>
                  <a:cubicBezTo>
                    <a:pt x="1353" y="6"/>
                    <a:pt x="1369" y="4"/>
                    <a:pt x="1385" y="4"/>
                  </a:cubicBezTo>
                  <a:cubicBezTo>
                    <a:pt x="1401" y="4"/>
                    <a:pt x="1417" y="6"/>
                    <a:pt x="1436" y="9"/>
                  </a:cubicBezTo>
                  <a:lnTo>
                    <a:pt x="1436" y="610"/>
                  </a:lnTo>
                  <a:cubicBezTo>
                    <a:pt x="1468" y="614"/>
                    <a:pt x="1500" y="614"/>
                    <a:pt x="1538" y="614"/>
                  </a:cubicBezTo>
                  <a:lnTo>
                    <a:pt x="1791" y="614"/>
                  </a:lnTo>
                  <a:cubicBezTo>
                    <a:pt x="1794" y="630"/>
                    <a:pt x="1796" y="643"/>
                    <a:pt x="1796" y="657"/>
                  </a:cubicBezTo>
                  <a:cubicBezTo>
                    <a:pt x="1796" y="669"/>
                    <a:pt x="1794" y="683"/>
                    <a:pt x="1791" y="700"/>
                  </a:cubicBezTo>
                  <a:cubicBezTo>
                    <a:pt x="1759" y="711"/>
                    <a:pt x="1726" y="711"/>
                    <a:pt x="1694" y="711"/>
                  </a:cubicBezTo>
                  <a:lnTo>
                    <a:pt x="1541" y="711"/>
                  </a:lnTo>
                  <a:cubicBezTo>
                    <a:pt x="1470" y="711"/>
                    <a:pt x="1398" y="710"/>
                    <a:pt x="1332" y="698"/>
                  </a:cubicBezTo>
                  <a:close/>
                  <a:moveTo>
                    <a:pt x="2066" y="704"/>
                  </a:moveTo>
                  <a:lnTo>
                    <a:pt x="2066" y="704"/>
                  </a:lnTo>
                  <a:cubicBezTo>
                    <a:pt x="2054" y="642"/>
                    <a:pt x="2054" y="610"/>
                    <a:pt x="2054" y="388"/>
                  </a:cubicBezTo>
                  <a:lnTo>
                    <a:pt x="2054" y="110"/>
                  </a:lnTo>
                  <a:cubicBezTo>
                    <a:pt x="2054" y="79"/>
                    <a:pt x="2054" y="50"/>
                    <a:pt x="2066" y="21"/>
                  </a:cubicBezTo>
                  <a:cubicBezTo>
                    <a:pt x="2133" y="8"/>
                    <a:pt x="2203" y="0"/>
                    <a:pt x="2273" y="0"/>
                  </a:cubicBezTo>
                  <a:cubicBezTo>
                    <a:pt x="2382" y="0"/>
                    <a:pt x="2487" y="19"/>
                    <a:pt x="2568" y="68"/>
                  </a:cubicBezTo>
                  <a:cubicBezTo>
                    <a:pt x="2605" y="135"/>
                    <a:pt x="2594" y="189"/>
                    <a:pt x="2607" y="249"/>
                  </a:cubicBezTo>
                  <a:cubicBezTo>
                    <a:pt x="2607" y="365"/>
                    <a:pt x="2579" y="373"/>
                    <a:pt x="2566" y="435"/>
                  </a:cubicBezTo>
                  <a:cubicBezTo>
                    <a:pt x="2483" y="483"/>
                    <a:pt x="2391" y="500"/>
                    <a:pt x="2291" y="500"/>
                  </a:cubicBezTo>
                  <a:cubicBezTo>
                    <a:pt x="2251" y="500"/>
                    <a:pt x="2210" y="497"/>
                    <a:pt x="2167" y="493"/>
                  </a:cubicBezTo>
                  <a:lnTo>
                    <a:pt x="2167" y="704"/>
                  </a:lnTo>
                  <a:cubicBezTo>
                    <a:pt x="2149" y="708"/>
                    <a:pt x="2133" y="710"/>
                    <a:pt x="2117" y="710"/>
                  </a:cubicBezTo>
                  <a:cubicBezTo>
                    <a:pt x="2102" y="710"/>
                    <a:pt x="2086" y="708"/>
                    <a:pt x="2066" y="704"/>
                  </a:cubicBezTo>
                  <a:close/>
                  <a:moveTo>
                    <a:pt x="2475" y="363"/>
                  </a:moveTo>
                  <a:lnTo>
                    <a:pt x="2475" y="363"/>
                  </a:lnTo>
                  <a:cubicBezTo>
                    <a:pt x="2485" y="331"/>
                    <a:pt x="2494" y="311"/>
                    <a:pt x="2494" y="250"/>
                  </a:cubicBezTo>
                  <a:cubicBezTo>
                    <a:pt x="2494" y="191"/>
                    <a:pt x="2481" y="175"/>
                    <a:pt x="2475" y="137"/>
                  </a:cubicBezTo>
                  <a:cubicBezTo>
                    <a:pt x="2428" y="110"/>
                    <a:pt x="2361" y="97"/>
                    <a:pt x="2289" y="97"/>
                  </a:cubicBezTo>
                  <a:cubicBezTo>
                    <a:pt x="2250" y="97"/>
                    <a:pt x="2208" y="101"/>
                    <a:pt x="2168" y="108"/>
                  </a:cubicBezTo>
                  <a:lnTo>
                    <a:pt x="2168" y="393"/>
                  </a:lnTo>
                  <a:cubicBezTo>
                    <a:pt x="2208" y="398"/>
                    <a:pt x="2250" y="402"/>
                    <a:pt x="2290" y="402"/>
                  </a:cubicBezTo>
                  <a:cubicBezTo>
                    <a:pt x="2358" y="402"/>
                    <a:pt x="2424" y="392"/>
                    <a:pt x="2475" y="363"/>
                  </a:cubicBezTo>
                  <a:close/>
                  <a:moveTo>
                    <a:pt x="2682" y="705"/>
                  </a:moveTo>
                  <a:lnTo>
                    <a:pt x="2682" y="705"/>
                  </a:lnTo>
                  <a:cubicBezTo>
                    <a:pt x="2672" y="675"/>
                    <a:pt x="2672" y="645"/>
                    <a:pt x="2672" y="614"/>
                  </a:cubicBezTo>
                  <a:lnTo>
                    <a:pt x="2672" y="516"/>
                  </a:lnTo>
                  <a:cubicBezTo>
                    <a:pt x="2672" y="445"/>
                    <a:pt x="2673" y="331"/>
                    <a:pt x="2705" y="260"/>
                  </a:cubicBezTo>
                  <a:cubicBezTo>
                    <a:pt x="2766" y="229"/>
                    <a:pt x="2830" y="212"/>
                    <a:pt x="2899" y="212"/>
                  </a:cubicBezTo>
                  <a:cubicBezTo>
                    <a:pt x="2917" y="212"/>
                    <a:pt x="2935" y="213"/>
                    <a:pt x="2953" y="215"/>
                  </a:cubicBezTo>
                  <a:cubicBezTo>
                    <a:pt x="2954" y="224"/>
                    <a:pt x="2955" y="231"/>
                    <a:pt x="2955" y="239"/>
                  </a:cubicBezTo>
                  <a:cubicBezTo>
                    <a:pt x="2955" y="263"/>
                    <a:pt x="2949" y="286"/>
                    <a:pt x="2936" y="307"/>
                  </a:cubicBezTo>
                  <a:cubicBezTo>
                    <a:pt x="2923" y="305"/>
                    <a:pt x="2909" y="304"/>
                    <a:pt x="2896" y="304"/>
                  </a:cubicBezTo>
                  <a:cubicBezTo>
                    <a:pt x="2864" y="304"/>
                    <a:pt x="2831" y="311"/>
                    <a:pt x="2798" y="325"/>
                  </a:cubicBezTo>
                  <a:cubicBezTo>
                    <a:pt x="2781" y="377"/>
                    <a:pt x="2779" y="460"/>
                    <a:pt x="2779" y="506"/>
                  </a:cubicBezTo>
                  <a:lnTo>
                    <a:pt x="2779" y="705"/>
                  </a:lnTo>
                  <a:cubicBezTo>
                    <a:pt x="2762" y="708"/>
                    <a:pt x="2748" y="710"/>
                    <a:pt x="2733" y="710"/>
                  </a:cubicBezTo>
                  <a:cubicBezTo>
                    <a:pt x="2718" y="710"/>
                    <a:pt x="2703" y="708"/>
                    <a:pt x="2682" y="705"/>
                  </a:cubicBezTo>
                  <a:close/>
                  <a:moveTo>
                    <a:pt x="2993" y="555"/>
                  </a:moveTo>
                  <a:lnTo>
                    <a:pt x="2993" y="555"/>
                  </a:lnTo>
                  <a:lnTo>
                    <a:pt x="2993" y="514"/>
                  </a:lnTo>
                  <a:cubicBezTo>
                    <a:pt x="2993" y="443"/>
                    <a:pt x="2996" y="330"/>
                    <a:pt x="3026" y="259"/>
                  </a:cubicBezTo>
                  <a:cubicBezTo>
                    <a:pt x="3096" y="225"/>
                    <a:pt x="3156" y="210"/>
                    <a:pt x="3212" y="210"/>
                  </a:cubicBezTo>
                  <a:cubicBezTo>
                    <a:pt x="3334" y="210"/>
                    <a:pt x="3431" y="242"/>
                    <a:pt x="3431" y="375"/>
                  </a:cubicBezTo>
                  <a:lnTo>
                    <a:pt x="3431" y="414"/>
                  </a:lnTo>
                  <a:cubicBezTo>
                    <a:pt x="3431" y="437"/>
                    <a:pt x="3431" y="590"/>
                    <a:pt x="3399" y="670"/>
                  </a:cubicBezTo>
                  <a:cubicBezTo>
                    <a:pt x="3346" y="703"/>
                    <a:pt x="3284" y="721"/>
                    <a:pt x="3212" y="721"/>
                  </a:cubicBezTo>
                  <a:cubicBezTo>
                    <a:pt x="3094" y="721"/>
                    <a:pt x="2993" y="693"/>
                    <a:pt x="2993" y="555"/>
                  </a:cubicBezTo>
                  <a:close/>
                  <a:moveTo>
                    <a:pt x="3322" y="602"/>
                  </a:moveTo>
                  <a:lnTo>
                    <a:pt x="3322" y="602"/>
                  </a:lnTo>
                  <a:lnTo>
                    <a:pt x="3322" y="327"/>
                  </a:lnTo>
                  <a:cubicBezTo>
                    <a:pt x="3299" y="310"/>
                    <a:pt x="3256" y="301"/>
                    <a:pt x="3211" y="301"/>
                  </a:cubicBezTo>
                  <a:cubicBezTo>
                    <a:pt x="3168" y="301"/>
                    <a:pt x="3125" y="310"/>
                    <a:pt x="3101" y="327"/>
                  </a:cubicBezTo>
                  <a:lnTo>
                    <a:pt x="3101" y="602"/>
                  </a:lnTo>
                  <a:cubicBezTo>
                    <a:pt x="3123" y="619"/>
                    <a:pt x="3167" y="629"/>
                    <a:pt x="3211" y="629"/>
                  </a:cubicBezTo>
                  <a:cubicBezTo>
                    <a:pt x="3256" y="629"/>
                    <a:pt x="3300" y="619"/>
                    <a:pt x="3322" y="602"/>
                  </a:cubicBezTo>
                  <a:close/>
                  <a:moveTo>
                    <a:pt x="3518" y="705"/>
                  </a:moveTo>
                  <a:lnTo>
                    <a:pt x="3518" y="705"/>
                  </a:lnTo>
                  <a:cubicBezTo>
                    <a:pt x="3506" y="672"/>
                    <a:pt x="3506" y="638"/>
                    <a:pt x="3506" y="605"/>
                  </a:cubicBezTo>
                  <a:lnTo>
                    <a:pt x="3506" y="493"/>
                  </a:lnTo>
                  <a:cubicBezTo>
                    <a:pt x="3506" y="437"/>
                    <a:pt x="3513" y="327"/>
                    <a:pt x="3538" y="259"/>
                  </a:cubicBezTo>
                  <a:cubicBezTo>
                    <a:pt x="3609" y="225"/>
                    <a:pt x="3674" y="210"/>
                    <a:pt x="3731" y="210"/>
                  </a:cubicBezTo>
                  <a:cubicBezTo>
                    <a:pt x="3787" y="210"/>
                    <a:pt x="3838" y="217"/>
                    <a:pt x="3876" y="241"/>
                  </a:cubicBezTo>
                  <a:cubicBezTo>
                    <a:pt x="3926" y="218"/>
                    <a:pt x="3969" y="210"/>
                    <a:pt x="4010" y="210"/>
                  </a:cubicBezTo>
                  <a:cubicBezTo>
                    <a:pt x="4132" y="210"/>
                    <a:pt x="4232" y="242"/>
                    <a:pt x="4232" y="375"/>
                  </a:cubicBezTo>
                  <a:lnTo>
                    <a:pt x="4232" y="605"/>
                  </a:lnTo>
                  <a:cubicBezTo>
                    <a:pt x="4232" y="636"/>
                    <a:pt x="4232" y="668"/>
                    <a:pt x="4220" y="705"/>
                  </a:cubicBezTo>
                  <a:cubicBezTo>
                    <a:pt x="4206" y="709"/>
                    <a:pt x="4189" y="710"/>
                    <a:pt x="4173" y="710"/>
                  </a:cubicBezTo>
                  <a:cubicBezTo>
                    <a:pt x="4155" y="710"/>
                    <a:pt x="4138" y="708"/>
                    <a:pt x="4121" y="705"/>
                  </a:cubicBezTo>
                  <a:lnTo>
                    <a:pt x="4121" y="375"/>
                  </a:lnTo>
                  <a:cubicBezTo>
                    <a:pt x="4121" y="310"/>
                    <a:pt x="4065" y="302"/>
                    <a:pt x="4011" y="302"/>
                  </a:cubicBezTo>
                  <a:cubicBezTo>
                    <a:pt x="3983" y="302"/>
                    <a:pt x="3950" y="308"/>
                    <a:pt x="3919" y="325"/>
                  </a:cubicBezTo>
                  <a:cubicBezTo>
                    <a:pt x="3920" y="371"/>
                    <a:pt x="3920" y="421"/>
                    <a:pt x="3920" y="469"/>
                  </a:cubicBezTo>
                  <a:lnTo>
                    <a:pt x="3920" y="605"/>
                  </a:lnTo>
                  <a:cubicBezTo>
                    <a:pt x="3920" y="636"/>
                    <a:pt x="3920" y="667"/>
                    <a:pt x="3914" y="705"/>
                  </a:cubicBezTo>
                  <a:cubicBezTo>
                    <a:pt x="3900" y="709"/>
                    <a:pt x="3885" y="711"/>
                    <a:pt x="3870" y="711"/>
                  </a:cubicBezTo>
                  <a:cubicBezTo>
                    <a:pt x="3855" y="711"/>
                    <a:pt x="3839" y="709"/>
                    <a:pt x="3823" y="705"/>
                  </a:cubicBezTo>
                  <a:cubicBezTo>
                    <a:pt x="3819" y="672"/>
                    <a:pt x="3818" y="639"/>
                    <a:pt x="3818" y="606"/>
                  </a:cubicBezTo>
                  <a:lnTo>
                    <a:pt x="3818" y="470"/>
                  </a:lnTo>
                  <a:cubicBezTo>
                    <a:pt x="3818" y="419"/>
                    <a:pt x="3820" y="373"/>
                    <a:pt x="3821" y="324"/>
                  </a:cubicBezTo>
                  <a:cubicBezTo>
                    <a:pt x="3801" y="308"/>
                    <a:pt x="3765" y="301"/>
                    <a:pt x="3731" y="301"/>
                  </a:cubicBezTo>
                  <a:cubicBezTo>
                    <a:pt x="3698" y="301"/>
                    <a:pt x="3665" y="306"/>
                    <a:pt x="3633" y="321"/>
                  </a:cubicBezTo>
                  <a:cubicBezTo>
                    <a:pt x="3614" y="392"/>
                    <a:pt x="3615" y="486"/>
                    <a:pt x="3615" y="539"/>
                  </a:cubicBezTo>
                  <a:lnTo>
                    <a:pt x="3615" y="705"/>
                  </a:lnTo>
                  <a:cubicBezTo>
                    <a:pt x="3601" y="709"/>
                    <a:pt x="3585" y="711"/>
                    <a:pt x="3568" y="711"/>
                  </a:cubicBezTo>
                  <a:cubicBezTo>
                    <a:pt x="3552" y="711"/>
                    <a:pt x="3535" y="709"/>
                    <a:pt x="3518" y="705"/>
                  </a:cubicBezTo>
                  <a:close/>
                  <a:moveTo>
                    <a:pt x="4331" y="910"/>
                  </a:moveTo>
                  <a:lnTo>
                    <a:pt x="4331" y="910"/>
                  </a:lnTo>
                  <a:cubicBezTo>
                    <a:pt x="4321" y="878"/>
                    <a:pt x="4321" y="845"/>
                    <a:pt x="4321" y="812"/>
                  </a:cubicBezTo>
                  <a:lnTo>
                    <a:pt x="4321" y="509"/>
                  </a:lnTo>
                  <a:cubicBezTo>
                    <a:pt x="4321" y="441"/>
                    <a:pt x="4323" y="331"/>
                    <a:pt x="4354" y="259"/>
                  </a:cubicBezTo>
                  <a:cubicBezTo>
                    <a:pt x="4423" y="225"/>
                    <a:pt x="4482" y="210"/>
                    <a:pt x="4539" y="210"/>
                  </a:cubicBezTo>
                  <a:cubicBezTo>
                    <a:pt x="4661" y="210"/>
                    <a:pt x="4757" y="242"/>
                    <a:pt x="4757" y="375"/>
                  </a:cubicBezTo>
                  <a:lnTo>
                    <a:pt x="4757" y="414"/>
                  </a:lnTo>
                  <a:cubicBezTo>
                    <a:pt x="4757" y="437"/>
                    <a:pt x="4757" y="590"/>
                    <a:pt x="4726" y="670"/>
                  </a:cubicBezTo>
                  <a:cubicBezTo>
                    <a:pt x="4673" y="703"/>
                    <a:pt x="4610" y="721"/>
                    <a:pt x="4539" y="721"/>
                  </a:cubicBezTo>
                  <a:cubicBezTo>
                    <a:pt x="4495" y="721"/>
                    <a:pt x="4453" y="714"/>
                    <a:pt x="4428" y="691"/>
                  </a:cubicBezTo>
                  <a:lnTo>
                    <a:pt x="4428" y="910"/>
                  </a:lnTo>
                  <a:cubicBezTo>
                    <a:pt x="4410" y="913"/>
                    <a:pt x="4395" y="915"/>
                    <a:pt x="4380" y="915"/>
                  </a:cubicBezTo>
                  <a:cubicBezTo>
                    <a:pt x="4366" y="915"/>
                    <a:pt x="4351" y="913"/>
                    <a:pt x="4331" y="910"/>
                  </a:cubicBezTo>
                  <a:close/>
                  <a:moveTo>
                    <a:pt x="4649" y="603"/>
                  </a:moveTo>
                  <a:lnTo>
                    <a:pt x="4649" y="603"/>
                  </a:lnTo>
                  <a:cubicBezTo>
                    <a:pt x="4649" y="329"/>
                    <a:pt x="4649" y="420"/>
                    <a:pt x="4649" y="329"/>
                  </a:cubicBezTo>
                  <a:cubicBezTo>
                    <a:pt x="4627" y="311"/>
                    <a:pt x="4584" y="302"/>
                    <a:pt x="4540" y="302"/>
                  </a:cubicBezTo>
                  <a:cubicBezTo>
                    <a:pt x="4495" y="302"/>
                    <a:pt x="4451" y="311"/>
                    <a:pt x="4428" y="329"/>
                  </a:cubicBezTo>
                  <a:cubicBezTo>
                    <a:pt x="4428" y="603"/>
                    <a:pt x="4428" y="512"/>
                    <a:pt x="4428" y="603"/>
                  </a:cubicBezTo>
                  <a:cubicBezTo>
                    <a:pt x="4453" y="620"/>
                    <a:pt x="4496" y="630"/>
                    <a:pt x="4540" y="630"/>
                  </a:cubicBezTo>
                  <a:cubicBezTo>
                    <a:pt x="4583" y="630"/>
                    <a:pt x="4627" y="620"/>
                    <a:pt x="4649" y="603"/>
                  </a:cubicBezTo>
                  <a:close/>
                  <a:moveTo>
                    <a:pt x="4840" y="566"/>
                  </a:moveTo>
                  <a:lnTo>
                    <a:pt x="4840" y="566"/>
                  </a:lnTo>
                  <a:lnTo>
                    <a:pt x="4840" y="251"/>
                  </a:lnTo>
                  <a:cubicBezTo>
                    <a:pt x="4840" y="207"/>
                    <a:pt x="4840" y="157"/>
                    <a:pt x="4850" y="111"/>
                  </a:cubicBezTo>
                  <a:cubicBezTo>
                    <a:pt x="4865" y="107"/>
                    <a:pt x="4881" y="104"/>
                    <a:pt x="4898" y="104"/>
                  </a:cubicBezTo>
                  <a:cubicBezTo>
                    <a:pt x="4914" y="104"/>
                    <a:pt x="4930" y="107"/>
                    <a:pt x="4947" y="110"/>
                  </a:cubicBezTo>
                  <a:lnTo>
                    <a:pt x="4947" y="231"/>
                  </a:lnTo>
                  <a:lnTo>
                    <a:pt x="5069" y="231"/>
                  </a:lnTo>
                  <a:cubicBezTo>
                    <a:pt x="5074" y="246"/>
                    <a:pt x="5077" y="262"/>
                    <a:pt x="5077" y="277"/>
                  </a:cubicBezTo>
                  <a:cubicBezTo>
                    <a:pt x="5077" y="293"/>
                    <a:pt x="5074" y="308"/>
                    <a:pt x="5069" y="323"/>
                  </a:cubicBezTo>
                  <a:lnTo>
                    <a:pt x="4947" y="323"/>
                  </a:lnTo>
                  <a:lnTo>
                    <a:pt x="4947" y="561"/>
                  </a:lnTo>
                  <a:cubicBezTo>
                    <a:pt x="4947" y="620"/>
                    <a:pt x="4981" y="640"/>
                    <a:pt x="5049" y="640"/>
                  </a:cubicBezTo>
                  <a:cubicBezTo>
                    <a:pt x="5062" y="640"/>
                    <a:pt x="5076" y="639"/>
                    <a:pt x="5092" y="638"/>
                  </a:cubicBezTo>
                  <a:cubicBezTo>
                    <a:pt x="5096" y="647"/>
                    <a:pt x="5102" y="645"/>
                    <a:pt x="5106" y="666"/>
                  </a:cubicBezTo>
                  <a:cubicBezTo>
                    <a:pt x="5107" y="673"/>
                    <a:pt x="5108" y="678"/>
                    <a:pt x="5108" y="683"/>
                  </a:cubicBezTo>
                  <a:cubicBezTo>
                    <a:pt x="5108" y="695"/>
                    <a:pt x="5106" y="695"/>
                    <a:pt x="5105" y="701"/>
                  </a:cubicBezTo>
                  <a:cubicBezTo>
                    <a:pt x="5090" y="708"/>
                    <a:pt x="5055" y="721"/>
                    <a:pt x="4994" y="721"/>
                  </a:cubicBezTo>
                  <a:cubicBezTo>
                    <a:pt x="4941" y="721"/>
                    <a:pt x="4840" y="697"/>
                    <a:pt x="4840" y="56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5" name="TextBox 24">
            <a:extLst>
              <a:ext uri="{FF2B5EF4-FFF2-40B4-BE49-F238E27FC236}">
                <a16:creationId xmlns:a16="http://schemas.microsoft.com/office/drawing/2014/main" id="{4F455D4B-AF6B-F693-C37F-180239D03355}"/>
              </a:ext>
            </a:extLst>
          </p:cNvPr>
          <p:cNvSpPr txBox="1"/>
          <p:nvPr/>
        </p:nvSpPr>
        <p:spPr>
          <a:xfrm>
            <a:off x="5058055" y="1568207"/>
            <a:ext cx="557561"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sp>
        <p:nvSpPr>
          <p:cNvPr id="26" name="TextBox 25">
            <a:extLst>
              <a:ext uri="{FF2B5EF4-FFF2-40B4-BE49-F238E27FC236}">
                <a16:creationId xmlns:a16="http://schemas.microsoft.com/office/drawing/2014/main" id="{92C9DCF7-46C9-0FDF-E94C-7F253929D855}"/>
              </a:ext>
            </a:extLst>
          </p:cNvPr>
          <p:cNvSpPr txBox="1"/>
          <p:nvPr/>
        </p:nvSpPr>
        <p:spPr>
          <a:xfrm>
            <a:off x="5427725" y="1611092"/>
            <a:ext cx="81313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AI</a:t>
            </a:r>
          </a:p>
        </p:txBody>
      </p:sp>
      <p:sp>
        <p:nvSpPr>
          <p:cNvPr id="27" name="TextBox 26">
            <a:extLst>
              <a:ext uri="{FF2B5EF4-FFF2-40B4-BE49-F238E27FC236}">
                <a16:creationId xmlns:a16="http://schemas.microsoft.com/office/drawing/2014/main" id="{248EC31F-D44D-D3FE-BADB-032E990500AB}"/>
              </a:ext>
            </a:extLst>
          </p:cNvPr>
          <p:cNvSpPr txBox="1"/>
          <p:nvPr/>
        </p:nvSpPr>
        <p:spPr>
          <a:xfrm>
            <a:off x="5923095" y="1574907"/>
            <a:ext cx="427386"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a:t>
            </a:r>
          </a:p>
        </p:txBody>
      </p:sp>
      <p:pic>
        <p:nvPicPr>
          <p:cNvPr id="2050" name="Picture 2">
            <a:extLst>
              <a:ext uri="{FF2B5EF4-FFF2-40B4-BE49-F238E27FC236}">
                <a16:creationId xmlns:a16="http://schemas.microsoft.com/office/drawing/2014/main" id="{DB04DFFE-EDC3-53CF-90E9-4AA46C11E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97" y="3142650"/>
            <a:ext cx="4791075" cy="3009900"/>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C28C43F-78ED-EF1D-04A2-A72617067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016" y="2853695"/>
            <a:ext cx="2723215" cy="3587810"/>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1BE6D-7903-ED72-40EE-8B31A2CCFA7E}"/>
              </a:ext>
            </a:extLst>
          </p:cNvPr>
          <p:cNvSpPr txBox="1"/>
          <p:nvPr/>
        </p:nvSpPr>
        <p:spPr>
          <a:xfrm>
            <a:off x="412016" y="2405760"/>
            <a:ext cx="1545505" cy="523220"/>
          </a:xfrm>
          <a:prstGeom prst="rect">
            <a:avLst/>
          </a:prstGeom>
          <a:noFill/>
        </p:spPr>
        <p:txBody>
          <a:bodyPr wrap="square" rtlCol="0">
            <a:spAutoFit/>
          </a:bodyPr>
          <a:lstStyle/>
          <a:p>
            <a:pPr algn="l"/>
            <a:r>
              <a:rPr lang="en-GB" sz="2800" b="0" i="0">
                <a:latin typeface="gatebase Medium" panose="00000500000000000000" charset="0"/>
                <a:ea typeface="Roboto" panose="02000000000000000000" pitchFamily="2" charset="0"/>
              </a:rPr>
              <a:t>Create</a:t>
            </a:r>
          </a:p>
        </p:txBody>
      </p:sp>
    </p:spTree>
    <p:extLst>
      <p:ext uri="{BB962C8B-B14F-4D97-AF65-F5344CB8AC3E}">
        <p14:creationId xmlns:p14="http://schemas.microsoft.com/office/powerpoint/2010/main" val="2338835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7D9C7-63D9-713E-FC1F-F2C7118F75F4}"/>
              </a:ext>
            </a:extLst>
          </p:cNvPr>
          <p:cNvSpPr>
            <a:spLocks noGrp="1"/>
          </p:cNvSpPr>
          <p:nvPr>
            <p:ph type="title"/>
          </p:nvPr>
        </p:nvSpPr>
        <p:spPr/>
        <p:txBody>
          <a:bodyPr/>
          <a:lstStyle/>
          <a:p>
            <a:r>
              <a:rPr lang="en-GB"/>
              <a:t>Prompt+ - Sign up for the EAP</a:t>
            </a:r>
          </a:p>
        </p:txBody>
      </p:sp>
      <p:pic>
        <p:nvPicPr>
          <p:cNvPr id="5" name="Picture 4">
            <a:extLst>
              <a:ext uri="{FF2B5EF4-FFF2-40B4-BE49-F238E27FC236}">
                <a16:creationId xmlns:a16="http://schemas.microsoft.com/office/drawing/2014/main" id="{1EDD2208-F837-7FB5-C6E2-C163CDCA288E}"/>
              </a:ext>
            </a:extLst>
          </p:cNvPr>
          <p:cNvPicPr>
            <a:picLocks noChangeAspect="1"/>
          </p:cNvPicPr>
          <p:nvPr/>
        </p:nvPicPr>
        <p:blipFill>
          <a:blip r:embed="rId2"/>
          <a:stretch>
            <a:fillRect/>
          </a:stretch>
        </p:blipFill>
        <p:spPr>
          <a:xfrm>
            <a:off x="2560615" y="1316736"/>
            <a:ext cx="7070770" cy="4087368"/>
          </a:xfrm>
          <a:prstGeom prst="rect">
            <a:avLst/>
          </a:prstGeom>
        </p:spPr>
      </p:pic>
      <p:sp>
        <p:nvSpPr>
          <p:cNvPr id="4" name="Content Placeholder 6">
            <a:extLst>
              <a:ext uri="{FF2B5EF4-FFF2-40B4-BE49-F238E27FC236}">
                <a16:creationId xmlns:a16="http://schemas.microsoft.com/office/drawing/2014/main" id="{9FF09E9C-2050-62B3-7F33-4326E0DD36E2}"/>
              </a:ext>
            </a:extLst>
          </p:cNvPr>
          <p:cNvSpPr txBox="1">
            <a:spLocks/>
          </p:cNvSpPr>
          <p:nvPr/>
        </p:nvSpPr>
        <p:spPr bwMode="auto">
          <a:xfrm>
            <a:off x="4112984" y="5737019"/>
            <a:ext cx="4325259" cy="666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GB" sz="1800" b="1" dirty="0">
                <a:solidFill>
                  <a:srgbClr val="373737"/>
                </a:solidFill>
                <a:latin typeface="Roboto"/>
                <a:ea typeface="Roboto"/>
                <a:cs typeface="Roboto"/>
              </a:rPr>
              <a:t>www.red-gate.com/promptpluseap</a:t>
            </a:r>
          </a:p>
          <a:p>
            <a:pPr marL="0" marR="0" lvl="0" indent="0" algn="l" defTabSz="914400">
              <a:lnSpc>
                <a:spcPct val="130000"/>
              </a:lnSpc>
              <a:spcBef>
                <a:spcPts val="1000"/>
              </a:spcBef>
              <a:spcAft>
                <a:spcPct val="0"/>
              </a:spcAft>
              <a:buFont typeface="Arial"/>
              <a:buNone/>
              <a:tabLst/>
              <a:defRPr/>
            </a:pPr>
            <a:endParaRPr lang="en-GB" sz="1800" b="1" i="0" u="none" strike="noStrike" kern="1200" cap="none" spc="0" normalizeH="0" baseline="0" noProof="0" dirty="0">
              <a:ln>
                <a:noFill/>
              </a:ln>
              <a:solidFill>
                <a:srgbClr val="373737"/>
              </a:solidFill>
              <a:effectLst/>
              <a:uLnTx/>
              <a:uFillTx/>
              <a:latin typeface="Roboto"/>
              <a:ea typeface="Roboto"/>
              <a:cs typeface="Roboto"/>
            </a:endParaRPr>
          </a:p>
        </p:txBody>
      </p:sp>
    </p:spTree>
    <p:extLst>
      <p:ext uri="{BB962C8B-B14F-4D97-AF65-F5344CB8AC3E}">
        <p14:creationId xmlns:p14="http://schemas.microsoft.com/office/powerpoint/2010/main" val="2639743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14C09-2549-4094-C9BE-CBD9AD09B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B0943-CBA1-A095-D729-C7107EC8D24B}"/>
              </a:ext>
            </a:extLst>
          </p:cNvPr>
          <p:cNvSpPr>
            <a:spLocks noGrp="1"/>
          </p:cNvSpPr>
          <p:nvPr>
            <p:ph type="ctrTitle"/>
          </p:nvPr>
        </p:nvSpPr>
        <p:spPr>
          <a:xfrm>
            <a:off x="1181100" y="1771811"/>
            <a:ext cx="9753600" cy="2387600"/>
          </a:xfrm>
        </p:spPr>
        <p:txBody>
          <a:bodyPr/>
          <a:lstStyle/>
          <a:p>
            <a:r>
              <a:rPr lang="en-US" dirty="0"/>
              <a:t>Automation</a:t>
            </a:r>
          </a:p>
        </p:txBody>
      </p:sp>
    </p:spTree>
    <p:extLst>
      <p:ext uri="{BB962C8B-B14F-4D97-AF65-F5344CB8AC3E}">
        <p14:creationId xmlns:p14="http://schemas.microsoft.com/office/powerpoint/2010/main" val="1342721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3C66-F7ED-4FBC-8560-888F1F52B83A}"/>
              </a:ext>
            </a:extLst>
          </p:cNvPr>
          <p:cNvSpPr>
            <a:spLocks noGrp="1"/>
          </p:cNvSpPr>
          <p:nvPr>
            <p:ph type="title"/>
          </p:nvPr>
        </p:nvSpPr>
        <p:spPr>
          <a:xfrm>
            <a:off x="2282465" y="634082"/>
            <a:ext cx="7444339" cy="1325563"/>
          </a:xfrm>
        </p:spPr>
        <p:txBody>
          <a:bodyPr>
            <a:normAutofit/>
          </a:bodyPr>
          <a:lstStyle/>
          <a:p>
            <a:pPr algn="ctr"/>
            <a:r>
              <a:rPr lang="en-GB" sz="3200">
                <a:latin typeface="gatebase Medium"/>
              </a:rPr>
              <a:t>Achieve continuous delivery with these 3 Database DevOps practices </a:t>
            </a:r>
            <a:endParaRPr lang="en-GB" sz="3200"/>
          </a:p>
        </p:txBody>
      </p:sp>
      <p:grpSp>
        <p:nvGrpSpPr>
          <p:cNvPr id="17" name="Group 16">
            <a:extLst>
              <a:ext uri="{FF2B5EF4-FFF2-40B4-BE49-F238E27FC236}">
                <a16:creationId xmlns:a16="http://schemas.microsoft.com/office/drawing/2014/main" id="{21FC55A3-EE79-4FB8-B5C9-361310ADD7B8}"/>
              </a:ext>
            </a:extLst>
          </p:cNvPr>
          <p:cNvGrpSpPr/>
          <p:nvPr/>
        </p:nvGrpSpPr>
        <p:grpSpPr>
          <a:xfrm>
            <a:off x="3168729" y="2918854"/>
            <a:ext cx="5995131" cy="1895087"/>
            <a:chOff x="1862443" y="2927925"/>
            <a:chExt cx="5995131" cy="1895087"/>
          </a:xfrm>
        </p:grpSpPr>
        <p:grpSp>
          <p:nvGrpSpPr>
            <p:cNvPr id="18" name="Group 17">
              <a:extLst>
                <a:ext uri="{FF2B5EF4-FFF2-40B4-BE49-F238E27FC236}">
                  <a16:creationId xmlns:a16="http://schemas.microsoft.com/office/drawing/2014/main" id="{A94C8E9F-1894-4B17-881D-4CDE5B9ABAA9}"/>
                </a:ext>
              </a:extLst>
            </p:cNvPr>
            <p:cNvGrpSpPr/>
            <p:nvPr/>
          </p:nvGrpSpPr>
          <p:grpSpPr>
            <a:xfrm>
              <a:off x="3862619" y="2927925"/>
              <a:ext cx="1485836" cy="1891631"/>
              <a:chOff x="6375087" y="2878871"/>
              <a:chExt cx="1485836" cy="1891631"/>
            </a:xfrm>
          </p:grpSpPr>
          <p:sp>
            <p:nvSpPr>
              <p:cNvPr id="67" name="Rectangle 66">
                <a:extLst>
                  <a:ext uri="{FF2B5EF4-FFF2-40B4-BE49-F238E27FC236}">
                    <a16:creationId xmlns:a16="http://schemas.microsoft.com/office/drawing/2014/main" id="{36464967-CD7B-4E15-94AD-EE67D1EFB0B7}"/>
                  </a:ext>
                </a:extLst>
              </p:cNvPr>
              <p:cNvSpPr/>
              <p:nvPr/>
            </p:nvSpPr>
            <p:spPr>
              <a:xfrm>
                <a:off x="6375087" y="4062616"/>
                <a:ext cx="1485836" cy="707886"/>
              </a:xfrm>
              <a:prstGeom prst="rect">
                <a:avLst/>
              </a:prstGeom>
            </p:spPr>
            <p:txBody>
              <a:bodyPr wrap="square">
                <a:spAutoFit/>
              </a:bodyPr>
              <a:lstStyle/>
              <a:p>
                <a:pPr lvl="0" algn="ctr">
                  <a:defRPr/>
                </a:pPr>
                <a:r>
                  <a:rPr lang="en-US" sz="2000" b="0">
                    <a:solidFill>
                      <a:srgbClr val="CC0000"/>
                    </a:solidFill>
                    <a:latin typeface="gatebase Medium" pitchFamily="2" charset="77"/>
                    <a:ea typeface="Roboto" pitchFamily="2" charset="0"/>
                  </a:rPr>
                  <a:t>Continuous integration</a:t>
                </a:r>
              </a:p>
            </p:txBody>
          </p:sp>
          <p:pic>
            <p:nvPicPr>
              <p:cNvPr id="9" name="Graphic 8">
                <a:extLst>
                  <a:ext uri="{FF2B5EF4-FFF2-40B4-BE49-F238E27FC236}">
                    <a16:creationId xmlns:a16="http://schemas.microsoft.com/office/drawing/2014/main" id="{40D04402-4DA8-471D-918C-87C8FD9F87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7042" y="2878871"/>
                <a:ext cx="1221926" cy="1131413"/>
              </a:xfrm>
              <a:prstGeom prst="rect">
                <a:avLst/>
              </a:prstGeom>
            </p:spPr>
          </p:pic>
        </p:grpSp>
        <p:grpSp>
          <p:nvGrpSpPr>
            <p:cNvPr id="22" name="Group 21">
              <a:extLst>
                <a:ext uri="{FF2B5EF4-FFF2-40B4-BE49-F238E27FC236}">
                  <a16:creationId xmlns:a16="http://schemas.microsoft.com/office/drawing/2014/main" id="{E1309160-BAA2-4CBA-8760-04B723E6ACBD}"/>
                </a:ext>
              </a:extLst>
            </p:cNvPr>
            <p:cNvGrpSpPr/>
            <p:nvPr/>
          </p:nvGrpSpPr>
          <p:grpSpPr>
            <a:xfrm>
              <a:off x="6181140" y="3041581"/>
              <a:ext cx="1676434" cy="1781431"/>
              <a:chOff x="3600139" y="3054564"/>
              <a:chExt cx="1676434" cy="1781431"/>
            </a:xfrm>
          </p:grpSpPr>
          <p:sp>
            <p:nvSpPr>
              <p:cNvPr id="65" name="Rectangle 64">
                <a:extLst>
                  <a:ext uri="{FF2B5EF4-FFF2-40B4-BE49-F238E27FC236}">
                    <a16:creationId xmlns:a16="http://schemas.microsoft.com/office/drawing/2014/main" id="{27F236B6-CF0C-46F5-B2D4-B463B51CE70A}"/>
                  </a:ext>
                </a:extLst>
              </p:cNvPr>
              <p:cNvSpPr/>
              <p:nvPr/>
            </p:nvSpPr>
            <p:spPr>
              <a:xfrm>
                <a:off x="3600139" y="4128109"/>
                <a:ext cx="1676434" cy="707886"/>
              </a:xfrm>
              <a:prstGeom prst="rect">
                <a:avLst/>
              </a:prstGeom>
            </p:spPr>
            <p:txBody>
              <a:bodyPr wrap="square">
                <a:spAutoFit/>
              </a:bodyPr>
              <a:lstStyle/>
              <a:p>
                <a:pPr lvl="0" algn="ctr">
                  <a:defRPr/>
                </a:pPr>
                <a:r>
                  <a:rPr lang="en-US" sz="2000" b="0">
                    <a:solidFill>
                      <a:srgbClr val="CC0000"/>
                    </a:solidFill>
                    <a:latin typeface="gatebase Medium" pitchFamily="2" charset="77"/>
                    <a:ea typeface="Roboto" pitchFamily="2" charset="0"/>
                  </a:rPr>
                  <a:t>Repeatable deployments</a:t>
                </a:r>
              </a:p>
            </p:txBody>
          </p:sp>
          <p:pic>
            <p:nvPicPr>
              <p:cNvPr id="4" name="Graphic 3">
                <a:extLst>
                  <a:ext uri="{FF2B5EF4-FFF2-40B4-BE49-F238E27FC236}">
                    <a16:creationId xmlns:a16="http://schemas.microsoft.com/office/drawing/2014/main" id="{66A88614-38DD-492A-ACF6-39DB4CAA91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8835" y="3054564"/>
                <a:ext cx="896763" cy="896763"/>
              </a:xfrm>
              <a:prstGeom prst="rect">
                <a:avLst/>
              </a:prstGeom>
            </p:spPr>
          </p:pic>
        </p:grpSp>
        <p:grpSp>
          <p:nvGrpSpPr>
            <p:cNvPr id="14" name="Group 13">
              <a:extLst>
                <a:ext uri="{FF2B5EF4-FFF2-40B4-BE49-F238E27FC236}">
                  <a16:creationId xmlns:a16="http://schemas.microsoft.com/office/drawing/2014/main" id="{A01A80DA-8C88-44C9-88C5-E26FAFA3C507}"/>
                </a:ext>
              </a:extLst>
            </p:cNvPr>
            <p:cNvGrpSpPr/>
            <p:nvPr/>
          </p:nvGrpSpPr>
          <p:grpSpPr>
            <a:xfrm>
              <a:off x="1862443" y="3018084"/>
              <a:ext cx="1167491" cy="1796885"/>
              <a:chOff x="934746" y="3022257"/>
              <a:chExt cx="1167491" cy="1796885"/>
            </a:xfrm>
          </p:grpSpPr>
          <p:sp>
            <p:nvSpPr>
              <p:cNvPr id="63" name="Rectangle 62">
                <a:extLst>
                  <a:ext uri="{FF2B5EF4-FFF2-40B4-BE49-F238E27FC236}">
                    <a16:creationId xmlns:a16="http://schemas.microsoft.com/office/drawing/2014/main" id="{DA345564-DFF6-4AE4-8340-B3C265D66D87}"/>
                  </a:ext>
                </a:extLst>
              </p:cNvPr>
              <p:cNvSpPr/>
              <p:nvPr/>
            </p:nvSpPr>
            <p:spPr>
              <a:xfrm>
                <a:off x="934746" y="4111256"/>
                <a:ext cx="1167491" cy="707886"/>
              </a:xfrm>
              <a:prstGeom prst="rect">
                <a:avLst/>
              </a:prstGeom>
            </p:spPr>
            <p:txBody>
              <a:bodyPr wrap="square">
                <a:spAutoFit/>
              </a:bodyPr>
              <a:lstStyle/>
              <a:p>
                <a:pPr lvl="0" algn="ctr">
                  <a:defRPr/>
                </a:pPr>
                <a:r>
                  <a:rPr lang="en-US" sz="2000" b="0">
                    <a:solidFill>
                      <a:srgbClr val="CC0000"/>
                    </a:solidFill>
                    <a:latin typeface="gatebase Medium" pitchFamily="2" charset="77"/>
                    <a:ea typeface="Roboto" pitchFamily="2" charset="0"/>
                  </a:rPr>
                  <a:t>Version</a:t>
                </a:r>
              </a:p>
              <a:p>
                <a:pPr lvl="0" algn="ctr">
                  <a:defRPr/>
                </a:pPr>
                <a:r>
                  <a:rPr lang="en-US" sz="2000" b="0">
                    <a:solidFill>
                      <a:srgbClr val="CC0000"/>
                    </a:solidFill>
                    <a:latin typeface="gatebase Medium" pitchFamily="2" charset="77"/>
                    <a:ea typeface="Roboto" pitchFamily="2" charset="0"/>
                  </a:rPr>
                  <a:t>control</a:t>
                </a:r>
              </a:p>
            </p:txBody>
          </p:sp>
          <p:pic>
            <p:nvPicPr>
              <p:cNvPr id="10" name="Graphic 9">
                <a:extLst>
                  <a:ext uri="{FF2B5EF4-FFF2-40B4-BE49-F238E27FC236}">
                    <a16:creationId xmlns:a16="http://schemas.microsoft.com/office/drawing/2014/main" id="{B7E29581-8487-4688-8683-866BB9D7B2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8175" y="3022257"/>
                <a:ext cx="800633" cy="941921"/>
              </a:xfrm>
              <a:prstGeom prst="rect">
                <a:avLst/>
              </a:prstGeom>
            </p:spPr>
          </p:pic>
        </p:grpSp>
      </p:grpSp>
    </p:spTree>
    <p:extLst>
      <p:ext uri="{BB962C8B-B14F-4D97-AF65-F5344CB8AC3E}">
        <p14:creationId xmlns:p14="http://schemas.microsoft.com/office/powerpoint/2010/main" val="1358356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71E5C2-0C90-4548-A512-50E70D636458}"/>
              </a:ext>
            </a:extLst>
          </p:cNvPr>
          <p:cNvSpPr/>
          <p:nvPr/>
        </p:nvSpPr>
        <p:spPr>
          <a:xfrm>
            <a:off x="5974813" y="3244334"/>
            <a:ext cx="242374" cy="369332"/>
          </a:xfrm>
          <a:prstGeom prst="rect">
            <a:avLst/>
          </a:prstGeom>
        </p:spPr>
        <p:txBody>
          <a:bodyPr wrap="none">
            <a:spAutoFit/>
          </a:bodyPr>
          <a:lstStyle/>
          <a:p>
            <a:r>
              <a:rPr lang="en-GB" b="0">
                <a:solidFill>
                  <a:srgbClr val="000000"/>
                </a:solidFill>
                <a:latin typeface="Times New Roman" panose="02020603050405020304" pitchFamily="18" charset="0"/>
              </a:rPr>
              <a:t> </a:t>
            </a:r>
            <a:endParaRPr lang="en-GB"/>
          </a:p>
        </p:txBody>
      </p:sp>
      <p:sp>
        <p:nvSpPr>
          <p:cNvPr id="3" name="Rectangle 2">
            <a:extLst>
              <a:ext uri="{FF2B5EF4-FFF2-40B4-BE49-F238E27FC236}">
                <a16:creationId xmlns:a16="http://schemas.microsoft.com/office/drawing/2014/main" id="{EC390011-3363-472E-8F2B-6005A1AC3BFF}"/>
              </a:ext>
            </a:extLst>
          </p:cNvPr>
          <p:cNvSpPr/>
          <p:nvPr/>
        </p:nvSpPr>
        <p:spPr>
          <a:xfrm>
            <a:off x="5974813" y="3244334"/>
            <a:ext cx="242374" cy="369332"/>
          </a:xfrm>
          <a:prstGeom prst="rect">
            <a:avLst/>
          </a:prstGeom>
        </p:spPr>
        <p:txBody>
          <a:bodyPr wrap="none">
            <a:spAutoFit/>
          </a:bodyPr>
          <a:lstStyle/>
          <a:p>
            <a:r>
              <a:rPr lang="en-GB" b="0">
                <a:solidFill>
                  <a:srgbClr val="000000"/>
                </a:solidFill>
                <a:latin typeface="Times New Roman" panose="02020603050405020304" pitchFamily="18" charset="0"/>
              </a:rPr>
              <a:t> </a:t>
            </a:r>
            <a:endParaRPr lang="en-GB"/>
          </a:p>
        </p:txBody>
      </p:sp>
      <p:pic>
        <p:nvPicPr>
          <p:cNvPr id="13" name="Picture 12">
            <a:extLst>
              <a:ext uri="{FF2B5EF4-FFF2-40B4-BE49-F238E27FC236}">
                <a16:creationId xmlns:a16="http://schemas.microsoft.com/office/drawing/2014/main" id="{CCE35FCB-7DD5-B833-6D78-2A61BC000111}"/>
              </a:ext>
            </a:extLst>
          </p:cNvPr>
          <p:cNvPicPr>
            <a:picLocks noChangeAspect="1"/>
          </p:cNvPicPr>
          <p:nvPr/>
        </p:nvPicPr>
        <p:blipFill>
          <a:blip r:embed="rId3"/>
          <a:stretch>
            <a:fillRect/>
          </a:stretch>
        </p:blipFill>
        <p:spPr>
          <a:xfrm>
            <a:off x="2329244" y="492611"/>
            <a:ext cx="428625" cy="495300"/>
          </a:xfrm>
          <a:prstGeom prst="rect">
            <a:avLst/>
          </a:prstGeom>
        </p:spPr>
      </p:pic>
      <p:sp>
        <p:nvSpPr>
          <p:cNvPr id="17" name="TextBox 16">
            <a:extLst>
              <a:ext uri="{FF2B5EF4-FFF2-40B4-BE49-F238E27FC236}">
                <a16:creationId xmlns:a16="http://schemas.microsoft.com/office/drawing/2014/main" id="{E84326AE-3088-F346-1584-7D09125D168E}"/>
              </a:ext>
            </a:extLst>
          </p:cNvPr>
          <p:cNvSpPr txBox="1"/>
          <p:nvPr/>
        </p:nvSpPr>
        <p:spPr>
          <a:xfrm>
            <a:off x="2697708" y="567627"/>
            <a:ext cx="2560089" cy="369332"/>
          </a:xfrm>
          <a:prstGeom prst="rect">
            <a:avLst/>
          </a:prstGeom>
          <a:noFill/>
        </p:spPr>
        <p:txBody>
          <a:bodyPr wrap="square" rtlCol="0">
            <a:spAutoFit/>
          </a:bodyPr>
          <a:lstStyle/>
          <a:p>
            <a:r>
              <a:rPr lang="en-GB"/>
              <a:t>Flyway Enterprise</a:t>
            </a:r>
          </a:p>
        </p:txBody>
      </p:sp>
      <p:pic>
        <p:nvPicPr>
          <p:cNvPr id="7" name="Picture 6">
            <a:extLst>
              <a:ext uri="{FF2B5EF4-FFF2-40B4-BE49-F238E27FC236}">
                <a16:creationId xmlns:a16="http://schemas.microsoft.com/office/drawing/2014/main" id="{8E2CE556-0D6F-C724-6DBF-6D1436DDA7C4}"/>
              </a:ext>
            </a:extLst>
          </p:cNvPr>
          <p:cNvPicPr>
            <a:picLocks noChangeAspect="1"/>
          </p:cNvPicPr>
          <p:nvPr/>
        </p:nvPicPr>
        <p:blipFill>
          <a:blip r:embed="rId4"/>
          <a:stretch>
            <a:fillRect/>
          </a:stretch>
        </p:blipFill>
        <p:spPr>
          <a:xfrm>
            <a:off x="1313447" y="1818347"/>
            <a:ext cx="9565105" cy="4000789"/>
          </a:xfrm>
          <a:prstGeom prst="rect">
            <a:avLst/>
          </a:prstGeom>
        </p:spPr>
      </p:pic>
      <p:pic>
        <p:nvPicPr>
          <p:cNvPr id="1026" name="Picture 2">
            <a:extLst>
              <a:ext uri="{FF2B5EF4-FFF2-40B4-BE49-F238E27FC236}">
                <a16:creationId xmlns:a16="http://schemas.microsoft.com/office/drawing/2014/main" id="{61C515B5-77A4-0476-5891-829577A575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7814" y="1184775"/>
            <a:ext cx="1008748" cy="42162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8088EAA3-93D9-162A-31D2-DCF6F635C2F2}"/>
              </a:ext>
            </a:extLst>
          </p:cNvPr>
          <p:cNvCxnSpPr>
            <a:cxnSpLocks/>
          </p:cNvCxnSpPr>
          <p:nvPr/>
        </p:nvCxnSpPr>
        <p:spPr>
          <a:xfrm flipV="1">
            <a:off x="4109292" y="2760983"/>
            <a:ext cx="0" cy="891109"/>
          </a:xfrm>
          <a:prstGeom prst="straightConnector1">
            <a:avLst/>
          </a:prstGeom>
          <a:ln w="19050">
            <a:solidFill>
              <a:srgbClr val="C3D9F5"/>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GitHub Logo and symbol, meaning, history, PNG, brand">
            <a:extLst>
              <a:ext uri="{FF2B5EF4-FFF2-40B4-BE49-F238E27FC236}">
                <a16:creationId xmlns:a16="http://schemas.microsoft.com/office/drawing/2014/main" id="{87DE29B3-03C1-634F-5BA9-EFF017EBCA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0823" y="2663834"/>
            <a:ext cx="1041260" cy="5857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lab Logo and symbol, meaning, history, PNG, brand">
            <a:extLst>
              <a:ext uri="{FF2B5EF4-FFF2-40B4-BE49-F238E27FC236}">
                <a16:creationId xmlns:a16="http://schemas.microsoft.com/office/drawing/2014/main" id="{7969B6C1-A1D2-BCBF-8374-A3080D0034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188" y="2666103"/>
            <a:ext cx="1041260" cy="5857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Devops Logo PNG Transparent | SVG Vector - FREE Vector Design - Cdr,  Ai, EPS, PNG, SVG">
            <a:extLst>
              <a:ext uri="{FF2B5EF4-FFF2-40B4-BE49-F238E27FC236}">
                <a16:creationId xmlns:a16="http://schemas.microsoft.com/office/drawing/2014/main" id="{7281EFC3-B3B3-0946-94C2-8FC2765B44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2507" y="1970374"/>
            <a:ext cx="1059362" cy="6027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E45642B-7FAE-F32A-94F9-528BBE420AF9}"/>
              </a:ext>
            </a:extLst>
          </p:cNvPr>
          <p:cNvPicPr>
            <a:picLocks noChangeAspect="1"/>
          </p:cNvPicPr>
          <p:nvPr/>
        </p:nvPicPr>
        <p:blipFill>
          <a:blip r:embed="rId9"/>
          <a:stretch>
            <a:fillRect/>
          </a:stretch>
        </p:blipFill>
        <p:spPr>
          <a:xfrm>
            <a:off x="1707804" y="1529722"/>
            <a:ext cx="1266383" cy="372060"/>
          </a:xfrm>
          <a:prstGeom prst="rect">
            <a:avLst/>
          </a:prstGeom>
        </p:spPr>
      </p:pic>
      <p:pic>
        <p:nvPicPr>
          <p:cNvPr id="26" name="Picture 25">
            <a:extLst>
              <a:ext uri="{FF2B5EF4-FFF2-40B4-BE49-F238E27FC236}">
                <a16:creationId xmlns:a16="http://schemas.microsoft.com/office/drawing/2014/main" id="{FCB73E0A-9205-5D81-85D7-48A1EF007711}"/>
              </a:ext>
            </a:extLst>
          </p:cNvPr>
          <p:cNvPicPr>
            <a:picLocks noChangeAspect="1"/>
          </p:cNvPicPr>
          <p:nvPr/>
        </p:nvPicPr>
        <p:blipFill>
          <a:blip r:embed="rId9"/>
          <a:stretch>
            <a:fillRect/>
          </a:stretch>
        </p:blipFill>
        <p:spPr>
          <a:xfrm>
            <a:off x="7734294" y="1529722"/>
            <a:ext cx="1266383" cy="372060"/>
          </a:xfrm>
          <a:prstGeom prst="rect">
            <a:avLst/>
          </a:prstGeom>
        </p:spPr>
      </p:pic>
      <p:pic>
        <p:nvPicPr>
          <p:cNvPr id="1045" name="Picture 21" descr="Microsoft SQL Server icon in Color Style">
            <a:extLst>
              <a:ext uri="{FF2B5EF4-FFF2-40B4-BE49-F238E27FC236}">
                <a16:creationId xmlns:a16="http://schemas.microsoft.com/office/drawing/2014/main" id="{1653F9D0-8C42-F62A-8D83-A86402EA35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037" y="2039344"/>
            <a:ext cx="757410" cy="75741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Oracle icon - Free download on Iconfinder">
            <a:extLst>
              <a:ext uri="{FF2B5EF4-FFF2-40B4-BE49-F238E27FC236}">
                <a16:creationId xmlns:a16="http://schemas.microsoft.com/office/drawing/2014/main" id="{BEAF5280-D6B6-64EB-15D0-E837E26280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187" y="2835012"/>
            <a:ext cx="891110" cy="89111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ostgre - Free logo icons">
            <a:extLst>
              <a:ext uri="{FF2B5EF4-FFF2-40B4-BE49-F238E27FC236}">
                <a16:creationId xmlns:a16="http://schemas.microsoft.com/office/drawing/2014/main" id="{072F4EC6-116D-B345-7C5F-A7B53CDF6A3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848" y="3794866"/>
            <a:ext cx="573776" cy="573776"/>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Mysql - Free logo icons">
            <a:extLst>
              <a:ext uri="{FF2B5EF4-FFF2-40B4-BE49-F238E27FC236}">
                <a16:creationId xmlns:a16="http://schemas.microsoft.com/office/drawing/2014/main" id="{484433D6-A130-479D-89B6-EDB4B362DF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238" y="4595586"/>
            <a:ext cx="661009" cy="661009"/>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9A107912-85CB-49B2-8110-F4FA00057BB7}"/>
              </a:ext>
            </a:extLst>
          </p:cNvPr>
          <p:cNvCxnSpPr>
            <a:cxnSpLocks/>
          </p:cNvCxnSpPr>
          <p:nvPr/>
        </p:nvCxnSpPr>
        <p:spPr>
          <a:xfrm flipV="1">
            <a:off x="9483687" y="1184775"/>
            <a:ext cx="916236" cy="891109"/>
          </a:xfrm>
          <a:prstGeom prst="straightConnector1">
            <a:avLst/>
          </a:prstGeom>
          <a:ln w="19050">
            <a:solidFill>
              <a:srgbClr val="C3D9F5"/>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053" name="Picture 29" descr="Jenkins Artwork">
            <a:extLst>
              <a:ext uri="{FF2B5EF4-FFF2-40B4-BE49-F238E27FC236}">
                <a16:creationId xmlns:a16="http://schemas.microsoft.com/office/drawing/2014/main" id="{104115A0-CA00-94F5-33C9-0DC0CEA24C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83391" y="225423"/>
            <a:ext cx="516828" cy="715178"/>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Octopus Deploy&quot; Icon - Download for free – Iconduck">
            <a:extLst>
              <a:ext uri="{FF2B5EF4-FFF2-40B4-BE49-F238E27FC236}">
                <a16:creationId xmlns:a16="http://schemas.microsoft.com/office/drawing/2014/main" id="{24793649-96E8-55EE-96DE-AB0950B780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10878552" y="1062163"/>
            <a:ext cx="630380" cy="6668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Azure Devops Logo PNG Transparent | SVG Vector - FREE Vector Design - Cdr,  Ai, EPS, PNG, SVG">
            <a:extLst>
              <a:ext uri="{FF2B5EF4-FFF2-40B4-BE49-F238E27FC236}">
                <a16:creationId xmlns:a16="http://schemas.microsoft.com/office/drawing/2014/main" id="{6B48D20E-A27D-3763-8BA5-390053207D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4516" y="137547"/>
            <a:ext cx="1059362" cy="60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5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1047"/>
                                        </p:tgtEl>
                                        <p:attrNameLst>
                                          <p:attrName>style.opacity</p:attrName>
                                        </p:attrNameLst>
                                      </p:cBhvr>
                                      <p:to>
                                        <p:strVal val="0.25"/>
                                      </p:to>
                                    </p:set>
                                    <p:animEffect filter="image" prLst="opacity: 0.25">
                                      <p:cBhvr rctx="IE">
                                        <p:cTn id="21" dur="indefinite"/>
                                        <p:tgtEl>
                                          <p:spTgt spid="1047"/>
                                        </p:tgtEl>
                                      </p:cBhvr>
                                    </p:animEffect>
                                  </p:childTnLst>
                                </p:cTn>
                              </p:par>
                              <p:par>
                                <p:cTn id="22" presetID="9" presetClass="emph" presetSubtype="0" nodeType="withEffect">
                                  <p:stCondLst>
                                    <p:cond delay="0"/>
                                  </p:stCondLst>
                                  <p:childTnLst>
                                    <p:set>
                                      <p:cBhvr>
                                        <p:cTn id="23" dur="indefinite"/>
                                        <p:tgtEl>
                                          <p:spTgt spid="1049"/>
                                        </p:tgtEl>
                                        <p:attrNameLst>
                                          <p:attrName>style.opacity</p:attrName>
                                        </p:attrNameLst>
                                      </p:cBhvr>
                                      <p:to>
                                        <p:strVal val="0.25"/>
                                      </p:to>
                                    </p:set>
                                    <p:animEffect filter="image" prLst="opacity: 0.25">
                                      <p:cBhvr rctx="IE">
                                        <p:cTn id="24" dur="indefinite"/>
                                        <p:tgtEl>
                                          <p:spTgt spid="1049"/>
                                        </p:tgtEl>
                                      </p:cBhvr>
                                    </p:animEffect>
                                  </p:childTnLst>
                                </p:cTn>
                              </p:par>
                              <p:par>
                                <p:cTn id="25" presetID="9" presetClass="emph" presetSubtype="0" nodeType="withEffect">
                                  <p:stCondLst>
                                    <p:cond delay="0"/>
                                  </p:stCondLst>
                                  <p:childTnLst>
                                    <p:set>
                                      <p:cBhvr>
                                        <p:cTn id="26" dur="indefinite"/>
                                        <p:tgtEl>
                                          <p:spTgt spid="1051"/>
                                        </p:tgtEl>
                                        <p:attrNameLst>
                                          <p:attrName>style.opacity</p:attrName>
                                        </p:attrNameLst>
                                      </p:cBhvr>
                                      <p:to>
                                        <p:strVal val="0.25"/>
                                      </p:to>
                                    </p:set>
                                    <p:animEffect filter="image" prLst="opacity: 0.25">
                                      <p:cBhvr rctx="IE">
                                        <p:cTn id="27" dur="indefinite"/>
                                        <p:tgtEl>
                                          <p:spTgt spid="105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3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3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mph" presetSubtype="0" nodeType="clickEffect">
                                  <p:stCondLst>
                                    <p:cond delay="0"/>
                                  </p:stCondLst>
                                  <p:childTnLst>
                                    <p:set>
                                      <p:cBhvr>
                                        <p:cTn id="45" dur="indefinite"/>
                                        <p:tgtEl>
                                          <p:spTgt spid="1028"/>
                                        </p:tgtEl>
                                        <p:attrNameLst>
                                          <p:attrName>style.opacity</p:attrName>
                                        </p:attrNameLst>
                                      </p:cBhvr>
                                      <p:to>
                                        <p:strVal val="0.25"/>
                                      </p:to>
                                    </p:set>
                                    <p:animEffect filter="image" prLst="opacity: 0.25">
                                      <p:cBhvr rctx="IE">
                                        <p:cTn id="46" dur="indefinite"/>
                                        <p:tgtEl>
                                          <p:spTgt spid="1028"/>
                                        </p:tgtEl>
                                      </p:cBhvr>
                                    </p:animEffect>
                                  </p:childTnLst>
                                </p:cTn>
                              </p:par>
                              <p:par>
                                <p:cTn id="47" presetID="9" presetClass="emph" presetSubtype="0" nodeType="withEffect">
                                  <p:stCondLst>
                                    <p:cond delay="0"/>
                                  </p:stCondLst>
                                  <p:childTnLst>
                                    <p:set>
                                      <p:cBhvr>
                                        <p:cTn id="48" dur="indefinite"/>
                                        <p:tgtEl>
                                          <p:spTgt spid="1030"/>
                                        </p:tgtEl>
                                        <p:attrNameLst>
                                          <p:attrName>style.opacity</p:attrName>
                                        </p:attrNameLst>
                                      </p:cBhvr>
                                      <p:to>
                                        <p:strVal val="0.25"/>
                                      </p:to>
                                    </p:set>
                                    <p:animEffect filter="image" prLst="opacity: 0.25">
                                      <p:cBhvr rctx="IE">
                                        <p:cTn id="49" dur="indefinite"/>
                                        <p:tgtEl>
                                          <p:spTgt spid="1030"/>
                                        </p:tgtEl>
                                      </p:cBhvr>
                                    </p:animEffect>
                                  </p:childTnLst>
                                </p:cTn>
                              </p:par>
                              <p:par>
                                <p:cTn id="50" presetID="9" presetClass="emph" presetSubtype="0" nodeType="withEffect">
                                  <p:stCondLst>
                                    <p:cond delay="0"/>
                                  </p:stCondLst>
                                  <p:childTnLst>
                                    <p:set>
                                      <p:cBhvr>
                                        <p:cTn id="51" dur="indefinite"/>
                                        <p:tgtEl>
                                          <p:spTgt spid="1026"/>
                                        </p:tgtEl>
                                        <p:attrNameLst>
                                          <p:attrName>style.opacity</p:attrName>
                                        </p:attrNameLst>
                                      </p:cBhvr>
                                      <p:to>
                                        <p:strVal val="0.25"/>
                                      </p:to>
                                    </p:set>
                                    <p:animEffect filter="image" prLst="opacity: 0.25">
                                      <p:cBhvr rctx="IE">
                                        <p:cTn id="52" dur="indefinite"/>
                                        <p:tgtEl>
                                          <p:spTgt spid="102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mph" presetSubtype="0" nodeType="clickEffect">
                                  <p:stCondLst>
                                    <p:cond delay="0"/>
                                  </p:stCondLst>
                                  <p:childTnLst>
                                    <p:set>
                                      <p:cBhvr>
                                        <p:cTn id="70" dur="indefinite"/>
                                        <p:tgtEl>
                                          <p:spTgt spid="1053"/>
                                        </p:tgtEl>
                                        <p:attrNameLst>
                                          <p:attrName>style.opacity</p:attrName>
                                        </p:attrNameLst>
                                      </p:cBhvr>
                                      <p:to>
                                        <p:strVal val="0.25"/>
                                      </p:to>
                                    </p:set>
                                    <p:animEffect filter="image" prLst="opacity: 0.25">
                                      <p:cBhvr rctx="IE">
                                        <p:cTn id="71" dur="indefinite"/>
                                        <p:tgtEl>
                                          <p:spTgt spid="1053"/>
                                        </p:tgtEl>
                                      </p:cBhvr>
                                    </p:animEffect>
                                  </p:childTnLst>
                                </p:cTn>
                              </p:par>
                              <p:par>
                                <p:cTn id="72" presetID="9" presetClass="emph" presetSubtype="0" nodeType="withEffect">
                                  <p:stCondLst>
                                    <p:cond delay="0"/>
                                  </p:stCondLst>
                                  <p:childTnLst>
                                    <p:set>
                                      <p:cBhvr>
                                        <p:cTn id="73" dur="indefinite"/>
                                        <p:tgtEl>
                                          <p:spTgt spid="1055"/>
                                        </p:tgtEl>
                                        <p:attrNameLst>
                                          <p:attrName>style.opacity</p:attrName>
                                        </p:attrNameLst>
                                      </p:cBhvr>
                                      <p:to>
                                        <p:strVal val="0.25"/>
                                      </p:to>
                                    </p:set>
                                    <p:animEffect filter="image" prLst="opacity: 0.25">
                                      <p:cBhvr rctx="IE">
                                        <p:cTn id="74" dur="indefinite"/>
                                        <p:tgtEl>
                                          <p:spTgt spid="1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a:extLst>
              <a:ext uri="{FF2B5EF4-FFF2-40B4-BE49-F238E27FC236}">
                <a16:creationId xmlns:a16="http://schemas.microsoft.com/office/drawing/2014/main" id="{0DA30FDE-90EE-4F0A-8FB9-25C091019E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26356" y="1"/>
            <a:ext cx="6858000" cy="6858000"/>
          </a:xfrm>
          <a:prstGeom prst="rect">
            <a:avLst/>
          </a:prstGeom>
          <a:blipFill>
            <a:blip r:embed="rId6"/>
            <a:stretch>
              <a:fillRect/>
            </a:stretch>
          </a:blipFill>
        </p:spPr>
      </p:pic>
      <p:sp>
        <p:nvSpPr>
          <p:cNvPr id="5" name="Graphic 3">
            <a:extLst>
              <a:ext uri="{FF2B5EF4-FFF2-40B4-BE49-F238E27FC236}">
                <a16:creationId xmlns:a16="http://schemas.microsoft.com/office/drawing/2014/main" id="{AC20A083-C70E-48D4-AFE9-7F94D4114564}"/>
              </a:ext>
            </a:extLst>
          </p:cNvPr>
          <p:cNvSpPr>
            <a:spLocks noGrp="1" noSelect="1" noRot="1" noMove="1" noResize="1" noEditPoints="1" noAdjustHandles="1" noChangeArrowheads="1" noChangeShapeType="1" noTextEdit="1"/>
          </p:cNvSpPr>
          <p:nvPr>
            <p:custDataLst>
              <p:tags r:id="rId1"/>
            </p:custDataLst>
          </p:nvPr>
        </p:nvSpPr>
        <p:spPr>
          <a:xfrm>
            <a:off x="0" y="0"/>
            <a:ext cx="8484234" cy="6858000"/>
          </a:xfrm>
          <a:custGeom>
            <a:avLst/>
            <a:gdLst>
              <a:gd name="connsiteX0" fmla="*/ 8006081 w 8484234"/>
              <a:gd name="connsiteY0" fmla="*/ 0 h 6858000"/>
              <a:gd name="connsiteX1" fmla="*/ 0 w 8484234"/>
              <a:gd name="connsiteY1" fmla="*/ 0 h 6858000"/>
              <a:gd name="connsiteX2" fmla="*/ 0 w 8484234"/>
              <a:gd name="connsiteY2" fmla="*/ 6858000 h 6858000"/>
              <a:gd name="connsiteX3" fmla="*/ 8484235 w 8484234"/>
              <a:gd name="connsiteY3" fmla="*/ 6858000 h 6858000"/>
              <a:gd name="connsiteX4" fmla="*/ 5884545 w 8484234"/>
              <a:gd name="connsiteY4" fmla="*/ 2052320 h 6858000"/>
              <a:gd name="connsiteX5" fmla="*/ 8006081 w 848423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234" h="6858000">
                <a:moveTo>
                  <a:pt x="8006081" y="0"/>
                </a:moveTo>
                <a:lnTo>
                  <a:pt x="0" y="0"/>
                </a:lnTo>
                <a:lnTo>
                  <a:pt x="0" y="6858000"/>
                </a:lnTo>
                <a:lnTo>
                  <a:pt x="8484235" y="6858000"/>
                </a:lnTo>
                <a:lnTo>
                  <a:pt x="5884545" y="2052320"/>
                </a:lnTo>
                <a:cubicBezTo>
                  <a:pt x="6195695" y="1414145"/>
                  <a:pt x="6970395" y="675005"/>
                  <a:pt x="8006081" y="0"/>
                </a:cubicBezTo>
                <a:close/>
              </a:path>
            </a:pathLst>
          </a:custGeom>
          <a:solidFill>
            <a:srgbClr val="FFFFFF"/>
          </a:solidFill>
          <a:ln w="6345" cap="flat">
            <a:noFill/>
            <a:prstDash val="solid"/>
            <a:miter/>
          </a:ln>
        </p:spPr>
        <p:txBody>
          <a:bodyPr rtlCol="0" anchor="ctr"/>
          <a:lstStyle/>
          <a:p>
            <a:endParaRPr lang="en-GB"/>
          </a:p>
        </p:txBody>
      </p:sp>
      <p:sp>
        <p:nvSpPr>
          <p:cNvPr id="4" name="TextBox 3">
            <a:extLst>
              <a:ext uri="{FF2B5EF4-FFF2-40B4-BE49-F238E27FC236}">
                <a16:creationId xmlns:a16="http://schemas.microsoft.com/office/drawing/2014/main" id="{D1A082F0-2B6B-454C-BDE3-8DC68FCB0408}"/>
              </a:ext>
            </a:extLst>
          </p:cNvPr>
          <p:cNvSpPr txBox="1"/>
          <p:nvPr/>
        </p:nvSpPr>
        <p:spPr>
          <a:xfrm>
            <a:off x="422405" y="1647885"/>
            <a:ext cx="3924472" cy="1015663"/>
          </a:xfrm>
          <a:prstGeom prst="rect">
            <a:avLst/>
          </a:prstGeom>
          <a:noFill/>
        </p:spPr>
        <p:txBody>
          <a:bodyPr wrap="none" rtlCol="0">
            <a:spAutoFit/>
          </a:bodyPr>
          <a:lstStyle/>
          <a:p>
            <a:r>
              <a:rPr lang="en-US" sz="6000" dirty="0">
                <a:solidFill>
                  <a:srgbClr val="CC0000"/>
                </a:solidFill>
                <a:latin typeface="gatebase Medium" panose="00000500000000000000" pitchFamily="50" charset="0"/>
                <a:ea typeface="Roboto" charset="0"/>
                <a:cs typeface="Roboto" charset="0"/>
              </a:rPr>
              <a:t>David Ong</a:t>
            </a:r>
          </a:p>
        </p:txBody>
      </p:sp>
      <p:sp>
        <p:nvSpPr>
          <p:cNvPr id="8" name="TextBox 7">
            <a:extLst>
              <a:ext uri="{FF2B5EF4-FFF2-40B4-BE49-F238E27FC236}">
                <a16:creationId xmlns:a16="http://schemas.microsoft.com/office/drawing/2014/main" id="{76C818C3-D726-4B6C-A897-0116D4D0242E}"/>
              </a:ext>
            </a:extLst>
          </p:cNvPr>
          <p:cNvSpPr txBox="1"/>
          <p:nvPr/>
        </p:nvSpPr>
        <p:spPr>
          <a:xfrm>
            <a:off x="438802" y="2745415"/>
            <a:ext cx="4818998" cy="646331"/>
          </a:xfrm>
          <a:prstGeom prst="rect">
            <a:avLst/>
          </a:prstGeom>
          <a:noFill/>
        </p:spPr>
        <p:txBody>
          <a:bodyPr wrap="square" rtlCol="0">
            <a:spAutoFit/>
          </a:bodyPr>
          <a:lstStyle/>
          <a:p>
            <a:r>
              <a:rPr lang="en-GB" sz="3600" dirty="0">
                <a:latin typeface="Roboto Medium" panose="02000000000000000000" pitchFamily="2" charset="0"/>
                <a:ea typeface="Roboto Medium" panose="02000000000000000000" pitchFamily="2" charset="0"/>
                <a:cs typeface="Arial"/>
              </a:rPr>
              <a:t>Sales Team Manager</a:t>
            </a:r>
            <a:endParaRPr lang="en-US" sz="3600" b="1" dirty="0">
              <a:latin typeface="Roboto Medium" panose="02000000000000000000" pitchFamily="2" charset="0"/>
              <a:ea typeface="Roboto Medium" panose="02000000000000000000" pitchFamily="2" charset="0"/>
              <a:cs typeface="Arial"/>
            </a:endParaRPr>
          </a:p>
        </p:txBody>
      </p:sp>
      <p:sp>
        <p:nvSpPr>
          <p:cNvPr id="10" name="Rectangle 9">
            <a:extLst>
              <a:ext uri="{FF2B5EF4-FFF2-40B4-BE49-F238E27FC236}">
                <a16:creationId xmlns:a16="http://schemas.microsoft.com/office/drawing/2014/main" id="{F9B3A46C-51D3-4EA5-8ADC-2323A0C07D8A}"/>
              </a:ext>
            </a:extLst>
          </p:cNvPr>
          <p:cNvSpPr/>
          <p:nvPr/>
        </p:nvSpPr>
        <p:spPr>
          <a:xfrm>
            <a:off x="957860" y="4365039"/>
            <a:ext cx="5023430" cy="369332"/>
          </a:xfrm>
          <a:prstGeom prst="rect">
            <a:avLst/>
          </a:prstGeom>
        </p:spPr>
        <p:txBody>
          <a:bodyPr wrap="square">
            <a:spAutoFit/>
          </a:bodyPr>
          <a:lstStyle/>
          <a:p>
            <a:pPr>
              <a:spcAft>
                <a:spcPts val="2700"/>
              </a:spcAft>
            </a:pPr>
            <a:r>
              <a:rPr lang="en-US" dirty="0">
                <a:latin typeface="Roboto" charset="0"/>
                <a:ea typeface="Roboto" charset="0"/>
                <a:cs typeface="Roboto" charset="0"/>
                <a:hlinkClick r:id="rId7"/>
              </a:rPr>
              <a:t>https://www.linkedin.com/in/davidongalpha/</a:t>
            </a:r>
            <a:r>
              <a:rPr lang="en-US" dirty="0">
                <a:latin typeface="Roboto" charset="0"/>
                <a:ea typeface="Roboto" charset="0"/>
                <a:cs typeface="Roboto" charset="0"/>
              </a:rPr>
              <a:t> </a:t>
            </a:r>
            <a:endParaRPr lang="en-US" b="0" dirty="0">
              <a:latin typeface="Roboto" charset="0"/>
              <a:ea typeface="Roboto" charset="0"/>
              <a:cs typeface="Roboto" charset="0"/>
            </a:endParaRPr>
          </a:p>
        </p:txBody>
      </p:sp>
      <p:pic>
        <p:nvPicPr>
          <p:cNvPr id="15" name="Graphic 14">
            <a:extLst>
              <a:ext uri="{FF2B5EF4-FFF2-40B4-BE49-F238E27FC236}">
                <a16:creationId xmlns:a16="http://schemas.microsoft.com/office/drawing/2014/main" id="{8DF512A3-4ACC-48D3-B014-7E652C4C16F1}"/>
              </a:ext>
            </a:extLst>
          </p:cNvPr>
          <p:cNvPicPr>
            <a:picLocks noGrp="1" noSelect="1" noRot="1" noMove="1" noResize="1" noEditPoints="1" noAdjustHandles="1" noChangeArrowheads="1" noChangeShapeType="1"/>
          </p:cNvPicPr>
          <p:nvPr>
            <p:custDataLst>
              <p:tags r:id="rId2"/>
            </p:custDataLst>
          </p:nvPr>
        </p:nvPicPr>
        <p:blipFill rotWithShape="1">
          <a:blip r:embed="rId8">
            <a:extLst>
              <a:ext uri="{96DAC541-7B7A-43D3-8B79-37D633B846F1}">
                <asvg:svgBlip xmlns:asvg="http://schemas.microsoft.com/office/drawing/2016/SVG/main" r:embed="rId9"/>
              </a:ext>
            </a:extLst>
          </a:blip>
          <a:srcRect l="4271" t="36259" r="28503" b="47229"/>
          <a:stretch/>
        </p:blipFill>
        <p:spPr>
          <a:xfrm>
            <a:off x="0" y="4887060"/>
            <a:ext cx="8497019" cy="1990360"/>
          </a:xfrm>
          <a:prstGeom prst="rect">
            <a:avLst/>
          </a:prstGeom>
        </p:spPr>
      </p:pic>
      <p:sp>
        <p:nvSpPr>
          <p:cNvPr id="13" name="TextBox 12">
            <a:extLst>
              <a:ext uri="{FF2B5EF4-FFF2-40B4-BE49-F238E27FC236}">
                <a16:creationId xmlns:a16="http://schemas.microsoft.com/office/drawing/2014/main" id="{A3D49BCE-720B-419F-8597-9D5156797D0F}"/>
              </a:ext>
            </a:extLst>
          </p:cNvPr>
          <p:cNvSpPr txBox="1"/>
          <p:nvPr/>
        </p:nvSpPr>
        <p:spPr>
          <a:xfrm>
            <a:off x="2342792" y="478935"/>
            <a:ext cx="8497019" cy="477054"/>
          </a:xfrm>
          <a:prstGeom prst="rect">
            <a:avLst/>
          </a:prstGeom>
          <a:noFill/>
        </p:spPr>
        <p:txBody>
          <a:bodyPr wrap="square" rtlCol="0">
            <a:spAutoFit/>
          </a:bodyPr>
          <a:lstStyle/>
          <a:p>
            <a:r>
              <a:rPr lang="en-GB" sz="2500" b="0">
                <a:latin typeface="gatebase Medium" panose="00000500000000000000" pitchFamily="50" charset="0"/>
                <a:ea typeface="Roboto Medium" pitchFamily="2" charset="0"/>
              </a:rPr>
              <a:t>About me</a:t>
            </a:r>
          </a:p>
        </p:txBody>
      </p:sp>
      <p:pic>
        <p:nvPicPr>
          <p:cNvPr id="14" name="Graphic 13">
            <a:extLst>
              <a:ext uri="{FF2B5EF4-FFF2-40B4-BE49-F238E27FC236}">
                <a16:creationId xmlns:a16="http://schemas.microsoft.com/office/drawing/2014/main" id="{3244B530-0939-4BD9-8AF7-EDB51FCA71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40" y="548397"/>
            <a:ext cx="1693732" cy="361584"/>
          </a:xfrm>
          <a:prstGeom prst="rect">
            <a:avLst/>
          </a:prstGeom>
        </p:spPr>
      </p:pic>
      <p:sp>
        <p:nvSpPr>
          <p:cNvPr id="2" name="Rectangle 1">
            <a:extLst>
              <a:ext uri="{FF2B5EF4-FFF2-40B4-BE49-F238E27FC236}">
                <a16:creationId xmlns:a16="http://schemas.microsoft.com/office/drawing/2014/main" id="{78FDD5D7-332A-4AB9-A758-4973F4BD69A4}"/>
              </a:ext>
            </a:extLst>
          </p:cNvPr>
          <p:cNvSpPr>
            <a:spLocks noGrp="1" noSelect="1" noRot="1" noMove="1" noResize="1" noEditPoints="1" noAdjustHandles="1" noChangeArrowheads="1" noChangeShapeType="1" noTextEdit="1"/>
          </p:cNvSpPr>
          <p:nvPr>
            <p:custDataLst>
              <p:tags r:id="rId3"/>
            </p:custDataLst>
          </p:nvPr>
        </p:nvSpPr>
        <p:spPr>
          <a:xfrm>
            <a:off x="0" y="5172891"/>
            <a:ext cx="8382593" cy="1685109"/>
          </a:xfrm>
          <a:custGeom>
            <a:avLst/>
            <a:gdLst>
              <a:gd name="connsiteX0" fmla="*/ 0 w 8382593"/>
              <a:gd name="connsiteY0" fmla="*/ 0 h 1685109"/>
              <a:gd name="connsiteX1" fmla="*/ 8382593 w 8382593"/>
              <a:gd name="connsiteY1" fmla="*/ 0 h 1685109"/>
              <a:gd name="connsiteX2" fmla="*/ 8382593 w 8382593"/>
              <a:gd name="connsiteY2" fmla="*/ 1685109 h 1685109"/>
              <a:gd name="connsiteX3" fmla="*/ 0 w 8382593"/>
              <a:gd name="connsiteY3" fmla="*/ 1685109 h 1685109"/>
              <a:gd name="connsiteX4" fmla="*/ 0 w 8382593"/>
              <a:gd name="connsiteY4" fmla="*/ 0 h 1685109"/>
              <a:gd name="connsiteX0" fmla="*/ 0 w 8382593"/>
              <a:gd name="connsiteY0" fmla="*/ 0 h 1685109"/>
              <a:gd name="connsiteX1" fmla="*/ 7478867 w 8382593"/>
              <a:gd name="connsiteY1" fmla="*/ 35580 h 1685109"/>
              <a:gd name="connsiteX2" fmla="*/ 8382593 w 8382593"/>
              <a:gd name="connsiteY2" fmla="*/ 1685109 h 1685109"/>
              <a:gd name="connsiteX3" fmla="*/ 0 w 8382593"/>
              <a:gd name="connsiteY3" fmla="*/ 1685109 h 1685109"/>
              <a:gd name="connsiteX4" fmla="*/ 0 w 8382593"/>
              <a:gd name="connsiteY4" fmla="*/ 0 h 168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593" h="1685109">
                <a:moveTo>
                  <a:pt x="0" y="0"/>
                </a:moveTo>
                <a:lnTo>
                  <a:pt x="7478867" y="35580"/>
                </a:lnTo>
                <a:lnTo>
                  <a:pt x="8382593" y="1685109"/>
                </a:lnTo>
                <a:lnTo>
                  <a:pt x="0" y="168510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a:extLst>
              <a:ext uri="{FF2B5EF4-FFF2-40B4-BE49-F238E27FC236}">
                <a16:creationId xmlns:a16="http://schemas.microsoft.com/office/drawing/2014/main" id="{1B62B84B-CCF1-47F2-BD99-C06E63536775}"/>
              </a:ext>
            </a:extLst>
          </p:cNvPr>
          <p:cNvPicPr>
            <a:picLocks noGrp="1" noSelect="1" noRot="1" noMove="1" noResize="1" noEditPoints="1" noAdjustHandles="1" noChangeArrowheads="1" noChangeShapeType="1"/>
          </p:cNvPicPr>
          <p:nvPr>
            <p:custDataLst>
              <p:tags r:id="rId4"/>
            </p:custDataLst>
          </p:nvPr>
        </p:nvPicPr>
        <p:blipFill rotWithShape="1">
          <a:blip r:embed="rId12">
            <a:extLst>
              <a:ext uri="{96DAC541-7B7A-43D3-8B79-37D633B846F1}">
                <asvg:svgBlip xmlns:asvg="http://schemas.microsoft.com/office/drawing/2016/SVG/main" r:embed="rId13"/>
              </a:ext>
            </a:extLst>
          </a:blip>
          <a:srcRect l="2845" t="80129" r="30614" b="2871"/>
          <a:stretch/>
        </p:blipFill>
        <p:spPr>
          <a:xfrm>
            <a:off x="0" y="5767056"/>
            <a:ext cx="8112673" cy="1090944"/>
          </a:xfrm>
          <a:prstGeom prst="rect">
            <a:avLst/>
          </a:prstGeom>
        </p:spPr>
      </p:pic>
      <p:pic>
        <p:nvPicPr>
          <p:cNvPr id="3" name="Picture 2">
            <a:extLst>
              <a:ext uri="{FF2B5EF4-FFF2-40B4-BE49-F238E27FC236}">
                <a16:creationId xmlns:a16="http://schemas.microsoft.com/office/drawing/2014/main" id="{8B11FCEF-862E-DD97-C9A1-8778BCD8195D}"/>
              </a:ext>
            </a:extLst>
          </p:cNvPr>
          <p:cNvPicPr>
            <a:picLocks noChangeAspect="1"/>
          </p:cNvPicPr>
          <p:nvPr/>
        </p:nvPicPr>
        <p:blipFill>
          <a:blip r:embed="rId14"/>
          <a:stretch>
            <a:fillRect/>
          </a:stretch>
        </p:blipFill>
        <p:spPr>
          <a:xfrm>
            <a:off x="572140" y="4374782"/>
            <a:ext cx="349846" cy="349846"/>
          </a:xfrm>
          <a:prstGeom prst="rect">
            <a:avLst/>
          </a:prstGeom>
        </p:spPr>
      </p:pic>
      <p:sp>
        <p:nvSpPr>
          <p:cNvPr id="6" name="TextBox 5">
            <a:extLst>
              <a:ext uri="{FF2B5EF4-FFF2-40B4-BE49-F238E27FC236}">
                <a16:creationId xmlns:a16="http://schemas.microsoft.com/office/drawing/2014/main" id="{AAAF1E44-F3A1-BE66-CA6A-5CAE851B696C}"/>
              </a:ext>
            </a:extLst>
          </p:cNvPr>
          <p:cNvSpPr txBox="1"/>
          <p:nvPr/>
        </p:nvSpPr>
        <p:spPr>
          <a:xfrm>
            <a:off x="460148" y="3410387"/>
            <a:ext cx="995785" cy="400110"/>
          </a:xfrm>
          <a:prstGeom prst="rect">
            <a:avLst/>
          </a:prstGeom>
          <a:noFill/>
        </p:spPr>
        <p:txBody>
          <a:bodyPr wrap="none" rtlCol="0">
            <a:spAutoFit/>
          </a:bodyPr>
          <a:lstStyle/>
          <a:p>
            <a:r>
              <a:rPr lang="en-GB" sz="2000" b="0">
                <a:latin typeface="Roboto" charset="0"/>
                <a:cs typeface="Arial"/>
              </a:rPr>
              <a:t>he/him</a:t>
            </a:r>
          </a:p>
        </p:txBody>
      </p:sp>
    </p:spTree>
    <p:extLst>
      <p:ext uri="{BB962C8B-B14F-4D97-AF65-F5344CB8AC3E}">
        <p14:creationId xmlns:p14="http://schemas.microsoft.com/office/powerpoint/2010/main" val="1479376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0AE1B5D-7971-4850-B3CB-908C4918C685}"/>
              </a:ext>
            </a:extLst>
          </p:cNvPr>
          <p:cNvSpPr txBox="1">
            <a:spLocks/>
          </p:cNvSpPr>
          <p:nvPr/>
        </p:nvSpPr>
        <p:spPr bwMode="auto">
          <a:xfrm>
            <a:off x="1821171" y="754657"/>
            <a:ext cx="8549658"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lvl1pPr algn="ctr" rtl="0" eaLnBrk="1" fontAlgn="base" hangingPunct="1">
              <a:lnSpc>
                <a:spcPct val="120000"/>
              </a:lnSpc>
              <a:spcBef>
                <a:spcPct val="0"/>
              </a:spcBef>
              <a:spcAft>
                <a:spcPct val="0"/>
              </a:spcAft>
              <a:defRPr sz="6000" b="0" i="0" kern="1200" baseline="0">
                <a:solidFill>
                  <a:srgbClr val="CC0000"/>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nSpc>
                <a:spcPct val="100000"/>
              </a:lnSpc>
            </a:pPr>
            <a:r>
              <a:rPr lang="en-GB" sz="3200">
                <a:solidFill>
                  <a:schemeClr val="tx1"/>
                </a:solidFill>
                <a:latin typeface="gatebase Medium"/>
              </a:rPr>
              <a:t>Advanced features support the end-to-end deployment process for </a:t>
            </a:r>
            <a:br>
              <a:rPr lang="en-GB" sz="3200">
                <a:latin typeface="gatebase Medium"/>
              </a:rPr>
            </a:br>
            <a:r>
              <a:rPr lang="en-GB" sz="3200">
                <a:solidFill>
                  <a:schemeClr val="tx1"/>
                </a:solidFill>
                <a:latin typeface="gatebase Medium"/>
              </a:rPr>
              <a:t>SQL Server, Oracle, PostgreSQL and MySQL</a:t>
            </a:r>
            <a:endParaRPr lang="en-GB" sz="3200">
              <a:solidFill>
                <a:schemeClr val="tx1"/>
              </a:solidFill>
            </a:endParaRPr>
          </a:p>
        </p:txBody>
      </p:sp>
      <p:grpSp>
        <p:nvGrpSpPr>
          <p:cNvPr id="3" name="Group 2">
            <a:extLst>
              <a:ext uri="{FF2B5EF4-FFF2-40B4-BE49-F238E27FC236}">
                <a16:creationId xmlns:a16="http://schemas.microsoft.com/office/drawing/2014/main" id="{5B68E4EF-D2FC-40C8-97A8-B76A2CB1EAC6}"/>
              </a:ext>
            </a:extLst>
          </p:cNvPr>
          <p:cNvGrpSpPr/>
          <p:nvPr/>
        </p:nvGrpSpPr>
        <p:grpSpPr>
          <a:xfrm>
            <a:off x="2082666" y="2883121"/>
            <a:ext cx="8686551" cy="2454301"/>
            <a:chOff x="1674122" y="2572037"/>
            <a:chExt cx="8686551" cy="2454301"/>
          </a:xfrm>
        </p:grpSpPr>
        <p:sp>
          <p:nvSpPr>
            <p:cNvPr id="12" name="Content Placeholder 6">
              <a:extLst>
                <a:ext uri="{FF2B5EF4-FFF2-40B4-BE49-F238E27FC236}">
                  <a16:creationId xmlns:a16="http://schemas.microsoft.com/office/drawing/2014/main" id="{F382351E-94C5-4079-A7D2-BB27516AA0CB}"/>
                </a:ext>
              </a:extLst>
            </p:cNvPr>
            <p:cNvSpPr txBox="1">
              <a:spLocks/>
            </p:cNvSpPr>
            <p:nvPr/>
          </p:nvSpPr>
          <p:spPr bwMode="auto">
            <a:xfrm>
              <a:off x="7120673" y="4306338"/>
              <a:ext cx="3240000" cy="7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600">
                  <a:solidFill>
                    <a:schemeClr val="bg2">
                      <a:lumMod val="25000"/>
                    </a:schemeClr>
                  </a:solidFill>
                  <a:latin typeface="Roboto"/>
                  <a:ea typeface="Roboto" charset="0"/>
                  <a:cs typeface="Roboto"/>
                </a:rPr>
                <a:t>Migrations, state, and hybrid development models</a:t>
              </a:r>
            </a:p>
          </p:txBody>
        </p:sp>
        <p:pic>
          <p:nvPicPr>
            <p:cNvPr id="2" name="Graphic 1">
              <a:extLst>
                <a:ext uri="{FF2B5EF4-FFF2-40B4-BE49-F238E27FC236}">
                  <a16:creationId xmlns:a16="http://schemas.microsoft.com/office/drawing/2014/main" id="{FDEB061D-001A-4EAC-8C0E-21BFEC914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4122" y="3559710"/>
              <a:ext cx="373736" cy="467170"/>
            </a:xfrm>
            <a:prstGeom prst="rect">
              <a:avLst/>
            </a:prstGeom>
          </p:spPr>
        </p:pic>
        <p:pic>
          <p:nvPicPr>
            <p:cNvPr id="21" name="Graphic 20">
              <a:extLst>
                <a:ext uri="{FF2B5EF4-FFF2-40B4-BE49-F238E27FC236}">
                  <a16:creationId xmlns:a16="http://schemas.microsoft.com/office/drawing/2014/main" id="{DC8FE9BC-AAB5-4669-BE14-C3E12377D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3683" y="2697359"/>
              <a:ext cx="469356" cy="469356"/>
            </a:xfrm>
            <a:prstGeom prst="rect">
              <a:avLst/>
            </a:prstGeom>
          </p:spPr>
        </p:pic>
        <p:pic>
          <p:nvPicPr>
            <p:cNvPr id="24" name="Graphic 23">
              <a:extLst>
                <a:ext uri="{FF2B5EF4-FFF2-40B4-BE49-F238E27FC236}">
                  <a16:creationId xmlns:a16="http://schemas.microsoft.com/office/drawing/2014/main" id="{0A970671-6825-4544-A0C1-E85F8D7831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4122" y="4381694"/>
              <a:ext cx="614832" cy="569289"/>
            </a:xfrm>
            <a:prstGeom prst="rect">
              <a:avLst/>
            </a:prstGeom>
          </p:spPr>
        </p:pic>
        <p:pic>
          <p:nvPicPr>
            <p:cNvPr id="6" name="Graphic 5">
              <a:extLst>
                <a:ext uri="{FF2B5EF4-FFF2-40B4-BE49-F238E27FC236}">
                  <a16:creationId xmlns:a16="http://schemas.microsoft.com/office/drawing/2014/main" id="{711D0C00-6CB3-4C2C-9F38-8A83A4E319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74122" y="2682426"/>
              <a:ext cx="385763" cy="499223"/>
            </a:xfrm>
            <a:prstGeom prst="rect">
              <a:avLst/>
            </a:prstGeom>
          </p:spPr>
        </p:pic>
        <p:pic>
          <p:nvPicPr>
            <p:cNvPr id="27" name="Graphic 26">
              <a:extLst>
                <a:ext uri="{FF2B5EF4-FFF2-40B4-BE49-F238E27FC236}">
                  <a16:creationId xmlns:a16="http://schemas.microsoft.com/office/drawing/2014/main" id="{0EC8CD90-06E9-423C-B0C2-37DD2A079D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71039" y="4449016"/>
              <a:ext cx="434644" cy="434644"/>
            </a:xfrm>
            <a:prstGeom prst="rect">
              <a:avLst/>
            </a:prstGeom>
          </p:spPr>
        </p:pic>
        <p:sp>
          <p:nvSpPr>
            <p:cNvPr id="10" name="Content Placeholder 6">
              <a:extLst>
                <a:ext uri="{FF2B5EF4-FFF2-40B4-BE49-F238E27FC236}">
                  <a16:creationId xmlns:a16="http://schemas.microsoft.com/office/drawing/2014/main" id="{13CF7258-887C-434D-96EF-F4EA6B33205B}"/>
                </a:ext>
              </a:extLst>
            </p:cNvPr>
            <p:cNvSpPr txBox="1">
              <a:spLocks/>
            </p:cNvSpPr>
            <p:nvPr/>
          </p:nvSpPr>
          <p:spPr bwMode="auto">
            <a:xfrm>
              <a:off x="7120673" y="2572037"/>
              <a:ext cx="3240000" cy="7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600">
                  <a:solidFill>
                    <a:schemeClr val="bg2">
                      <a:lumMod val="25000"/>
                    </a:schemeClr>
                  </a:solidFill>
                  <a:latin typeface="Roboto"/>
                  <a:ea typeface="Roboto" charset="0"/>
                  <a:cs typeface="Roboto"/>
                </a:rPr>
                <a:t>Repeatable deployments</a:t>
              </a:r>
              <a:endParaRPr lang="en-GB" sz="1600">
                <a:solidFill>
                  <a:schemeClr val="bg2">
                    <a:lumMod val="25000"/>
                  </a:schemeClr>
                </a:solidFill>
                <a:latin typeface="Roboto" charset="0"/>
                <a:ea typeface="Roboto" charset="0"/>
                <a:cs typeface="Roboto" charset="0"/>
              </a:endParaRPr>
            </a:p>
          </p:txBody>
        </p:sp>
        <p:sp>
          <p:nvSpPr>
            <p:cNvPr id="11" name="Content Placeholder 6">
              <a:extLst>
                <a:ext uri="{FF2B5EF4-FFF2-40B4-BE49-F238E27FC236}">
                  <a16:creationId xmlns:a16="http://schemas.microsoft.com/office/drawing/2014/main" id="{240B74DF-4CB6-4BBE-B2A8-9E3AAA81EEFE}"/>
                </a:ext>
              </a:extLst>
            </p:cNvPr>
            <p:cNvSpPr txBox="1">
              <a:spLocks/>
            </p:cNvSpPr>
            <p:nvPr/>
          </p:nvSpPr>
          <p:spPr bwMode="auto">
            <a:xfrm>
              <a:off x="2369383" y="4306338"/>
              <a:ext cx="3240000" cy="7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600">
                  <a:solidFill>
                    <a:schemeClr val="bg2">
                      <a:lumMod val="25000"/>
                    </a:schemeClr>
                  </a:solidFill>
                  <a:latin typeface="Roboto"/>
                  <a:ea typeface="Roboto" charset="0"/>
                  <a:cs typeface="Roboto"/>
                </a:rPr>
                <a:t>Continuous integration</a:t>
              </a:r>
            </a:p>
          </p:txBody>
        </p:sp>
        <p:sp>
          <p:nvSpPr>
            <p:cNvPr id="13" name="Content Placeholder 6">
              <a:extLst>
                <a:ext uri="{FF2B5EF4-FFF2-40B4-BE49-F238E27FC236}">
                  <a16:creationId xmlns:a16="http://schemas.microsoft.com/office/drawing/2014/main" id="{2A5F4D29-FD72-4696-B719-FFFF56320FD3}"/>
                </a:ext>
              </a:extLst>
            </p:cNvPr>
            <p:cNvSpPr txBox="1">
              <a:spLocks/>
            </p:cNvSpPr>
            <p:nvPr/>
          </p:nvSpPr>
          <p:spPr bwMode="auto">
            <a:xfrm>
              <a:off x="2369383" y="3433295"/>
              <a:ext cx="3240000" cy="7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600">
                  <a:solidFill>
                    <a:schemeClr val="bg2">
                      <a:lumMod val="25000"/>
                    </a:schemeClr>
                  </a:solidFill>
                  <a:latin typeface="Roboto"/>
                  <a:ea typeface="Roboto" charset="0"/>
                  <a:cs typeface="Roboto"/>
                </a:rPr>
                <a:t>Migration script auto-generation</a:t>
              </a:r>
            </a:p>
          </p:txBody>
        </p:sp>
        <p:sp>
          <p:nvSpPr>
            <p:cNvPr id="14" name="Content Placeholder 6">
              <a:extLst>
                <a:ext uri="{FF2B5EF4-FFF2-40B4-BE49-F238E27FC236}">
                  <a16:creationId xmlns:a16="http://schemas.microsoft.com/office/drawing/2014/main" id="{7D93F259-6CC4-42B1-B15E-18AC31E0584D}"/>
                </a:ext>
              </a:extLst>
            </p:cNvPr>
            <p:cNvSpPr txBox="1">
              <a:spLocks/>
            </p:cNvSpPr>
            <p:nvPr/>
          </p:nvSpPr>
          <p:spPr bwMode="auto">
            <a:xfrm>
              <a:off x="2369383" y="2572037"/>
              <a:ext cx="3240000" cy="7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600">
                  <a:solidFill>
                    <a:schemeClr val="bg2">
                      <a:lumMod val="25000"/>
                    </a:schemeClr>
                  </a:solidFill>
                  <a:latin typeface="Roboto"/>
                  <a:ea typeface="Roboto" charset="0"/>
                  <a:cs typeface="Roboto"/>
                </a:rPr>
                <a:t>Object-level history </a:t>
              </a:r>
            </a:p>
          </p:txBody>
        </p:sp>
        <p:sp>
          <p:nvSpPr>
            <p:cNvPr id="15" name="Content Placeholder 6">
              <a:extLst>
                <a:ext uri="{FF2B5EF4-FFF2-40B4-BE49-F238E27FC236}">
                  <a16:creationId xmlns:a16="http://schemas.microsoft.com/office/drawing/2014/main" id="{D98ABA7D-8C80-4E9F-9374-F7BEB3ADF5CC}"/>
                </a:ext>
              </a:extLst>
            </p:cNvPr>
            <p:cNvSpPr txBox="1">
              <a:spLocks/>
            </p:cNvSpPr>
            <p:nvPr/>
          </p:nvSpPr>
          <p:spPr bwMode="auto">
            <a:xfrm>
              <a:off x="7120673" y="3433295"/>
              <a:ext cx="3240000" cy="7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600">
                  <a:solidFill>
                    <a:schemeClr val="bg2">
                      <a:lumMod val="25000"/>
                    </a:schemeClr>
                  </a:solidFill>
                  <a:latin typeface="Roboto"/>
                  <a:ea typeface="Roboto"/>
                  <a:cs typeface="Roboto"/>
                </a:rPr>
                <a:t>Drift detection, reporting </a:t>
              </a:r>
              <a:br>
                <a:rPr lang="en-GB" sz="1600">
                  <a:solidFill>
                    <a:schemeClr val="bg2">
                      <a:lumMod val="25000"/>
                    </a:schemeClr>
                  </a:solidFill>
                  <a:latin typeface="Roboto"/>
                  <a:ea typeface="Roboto"/>
                  <a:cs typeface="Roboto"/>
                </a:rPr>
              </a:br>
              <a:r>
                <a:rPr lang="en-GB" sz="1600">
                  <a:solidFill>
                    <a:schemeClr val="bg2">
                      <a:lumMod val="25000"/>
                    </a:schemeClr>
                  </a:solidFill>
                  <a:latin typeface="Roboto"/>
                  <a:ea typeface="Roboto"/>
                  <a:cs typeface="Roboto"/>
                </a:rPr>
                <a:t>&amp; SQL code standard checks</a:t>
              </a:r>
              <a:endParaRPr lang="en-GB" sz="1600">
                <a:solidFill>
                  <a:schemeClr val="bg2">
                    <a:lumMod val="25000"/>
                  </a:schemeClr>
                </a:solidFill>
                <a:latin typeface="Roboto" charset="0"/>
                <a:ea typeface="Roboto" charset="0"/>
                <a:cs typeface="Roboto" charset="0"/>
              </a:endParaRPr>
            </a:p>
          </p:txBody>
        </p:sp>
        <p:pic>
          <p:nvPicPr>
            <p:cNvPr id="16" name="Graphic 15">
              <a:extLst>
                <a:ext uri="{FF2B5EF4-FFF2-40B4-BE49-F238E27FC236}">
                  <a16:creationId xmlns:a16="http://schemas.microsoft.com/office/drawing/2014/main" id="{0DAB01D1-B9F0-4FAD-B949-2C324BD9472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33898" y="3508895"/>
              <a:ext cx="508927" cy="568800"/>
            </a:xfrm>
            <a:prstGeom prst="rect">
              <a:avLst/>
            </a:prstGeom>
          </p:spPr>
        </p:pic>
      </p:grpSp>
    </p:spTree>
    <p:extLst>
      <p:ext uri="{BB962C8B-B14F-4D97-AF65-F5344CB8AC3E}">
        <p14:creationId xmlns:p14="http://schemas.microsoft.com/office/powerpoint/2010/main" val="1384158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479D5-9CA8-1615-149D-1F0A2C776ACA}"/>
              </a:ext>
            </a:extLst>
          </p:cNvPr>
          <p:cNvSpPr>
            <a:spLocks noGrp="1"/>
          </p:cNvSpPr>
          <p:nvPr>
            <p:ph type="title"/>
          </p:nvPr>
        </p:nvSpPr>
        <p:spPr/>
        <p:txBody>
          <a:bodyPr>
            <a:normAutofit/>
          </a:bodyPr>
          <a:lstStyle/>
          <a:p>
            <a:r>
              <a:rPr lang="en-GB" dirty="0"/>
              <a:t>Where would you put yourself on the maturity model?</a:t>
            </a:r>
          </a:p>
        </p:txBody>
      </p:sp>
      <p:pic>
        <p:nvPicPr>
          <p:cNvPr id="6" name="Picture 5">
            <a:extLst>
              <a:ext uri="{FF2B5EF4-FFF2-40B4-BE49-F238E27FC236}">
                <a16:creationId xmlns:a16="http://schemas.microsoft.com/office/drawing/2014/main" id="{1715EE70-DF4E-0767-E5B2-93A896B7842D}"/>
              </a:ext>
            </a:extLst>
          </p:cNvPr>
          <p:cNvPicPr>
            <a:picLocks noChangeAspect="1"/>
          </p:cNvPicPr>
          <p:nvPr/>
        </p:nvPicPr>
        <p:blipFill>
          <a:blip r:embed="rId2"/>
          <a:stretch>
            <a:fillRect/>
          </a:stretch>
        </p:blipFill>
        <p:spPr>
          <a:xfrm>
            <a:off x="987503" y="994260"/>
            <a:ext cx="10020301" cy="5292497"/>
          </a:xfrm>
          <a:prstGeom prst="rect">
            <a:avLst/>
          </a:prstGeom>
        </p:spPr>
      </p:pic>
    </p:spTree>
    <p:extLst>
      <p:ext uri="{BB962C8B-B14F-4D97-AF65-F5344CB8AC3E}">
        <p14:creationId xmlns:p14="http://schemas.microsoft.com/office/powerpoint/2010/main" val="263658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14C09-2549-4094-C9BE-CBD9AD09B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B0943-CBA1-A095-D729-C7107EC8D24B}"/>
              </a:ext>
            </a:extLst>
          </p:cNvPr>
          <p:cNvSpPr>
            <a:spLocks noGrp="1"/>
          </p:cNvSpPr>
          <p:nvPr>
            <p:ph type="ctrTitle"/>
          </p:nvPr>
        </p:nvSpPr>
        <p:spPr>
          <a:xfrm>
            <a:off x="1181100" y="1771811"/>
            <a:ext cx="9753600" cy="2387600"/>
          </a:xfrm>
        </p:spPr>
        <p:txBody>
          <a:bodyPr/>
          <a:lstStyle/>
          <a:p>
            <a:r>
              <a:rPr lang="en-US"/>
              <a:t>Database Monitoring</a:t>
            </a:r>
          </a:p>
        </p:txBody>
      </p:sp>
    </p:spTree>
    <p:extLst>
      <p:ext uri="{BB962C8B-B14F-4D97-AF65-F5344CB8AC3E}">
        <p14:creationId xmlns:p14="http://schemas.microsoft.com/office/powerpoint/2010/main" val="2505012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B20082-FC6A-4066-A1BD-DE12BC388B06}"/>
              </a:ext>
            </a:extLst>
          </p:cNvPr>
          <p:cNvSpPr/>
          <p:nvPr/>
        </p:nvSpPr>
        <p:spPr>
          <a:xfrm flipV="1">
            <a:off x="0" y="3869929"/>
            <a:ext cx="12192000" cy="30197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C9FD1074-73E8-4E92-BAEC-A0C861BAE0AD}"/>
              </a:ext>
            </a:extLst>
          </p:cNvPr>
          <p:cNvSpPr txBox="1"/>
          <p:nvPr/>
        </p:nvSpPr>
        <p:spPr>
          <a:xfrm>
            <a:off x="3181133" y="1339197"/>
            <a:ext cx="7439380" cy="2449901"/>
          </a:xfrm>
          <a:prstGeom prst="rect">
            <a:avLst/>
          </a:prstGeom>
          <a:noFill/>
        </p:spPr>
        <p:txBody>
          <a:bodyPr wrap="squar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GB" sz="24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rPr>
              <a:t>Manage your entire database estate from a central view. Proactively mitigate potential risks and optimize database performance with instant problem diagnosis and customizable alerting – wherever your servers are hosted.</a:t>
            </a:r>
            <a:endParaRPr kumimoji="0" lang="en-US" sz="24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8" name="TextBox 7">
            <a:extLst>
              <a:ext uri="{FF2B5EF4-FFF2-40B4-BE49-F238E27FC236}">
                <a16:creationId xmlns:a16="http://schemas.microsoft.com/office/drawing/2014/main" id="{DB3119B7-EFF5-4C2C-9EE8-14B7C53C9AE7}"/>
              </a:ext>
            </a:extLst>
          </p:cNvPr>
          <p:cNvSpPr txBox="1"/>
          <p:nvPr/>
        </p:nvSpPr>
        <p:spPr>
          <a:xfrm>
            <a:off x="761779" y="4091534"/>
            <a:ext cx="10316573" cy="2323713"/>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CC0000"/>
                </a:solidFill>
                <a:effectLst/>
                <a:uLnTx/>
                <a:uFillTx/>
                <a:latin typeface="gatebase Medium" pitchFamily="2" charset="77"/>
                <a:ea typeface="Roboto" panose="02000000000000000000" pitchFamily="2" charset="0"/>
                <a:cs typeface="Arial" panose="020B0604020202020204" pitchFamily="34" charset="0"/>
              </a:rPr>
              <a:t>Top 4 business challenges Redgate SQL Monitor solves:</a:t>
            </a:r>
            <a:br>
              <a:rPr kumimoji="0" lang="en-US" sz="2400" b="0" i="0" u="none" strike="noStrike" kern="1200" cap="none" spc="0" normalizeH="0" baseline="0" noProof="0">
                <a:ln>
                  <a:noFill/>
                </a:ln>
                <a:solidFill>
                  <a:srgbClr val="CC0000"/>
                </a:solidFill>
                <a:effectLst/>
                <a:uLnTx/>
                <a:uFillTx/>
                <a:latin typeface="gatebase Medium" pitchFamily="2" charset="77"/>
                <a:ea typeface="Roboto" panose="02000000000000000000" pitchFamily="2" charset="0"/>
                <a:cs typeface="Arial" panose="020B0604020202020204" pitchFamily="34" charset="0"/>
              </a:rPr>
            </a:br>
            <a:r>
              <a:rPr kumimoji="0" lang="en-US" sz="800" b="0" i="0" u="none" strike="noStrike" kern="1200" cap="none" spc="0" normalizeH="0" baseline="0" noProof="0">
                <a:ln>
                  <a:noFill/>
                </a:ln>
                <a:solidFill>
                  <a:srgbClr val="CC0000"/>
                </a:solidFill>
                <a:effectLst/>
                <a:uLnTx/>
                <a:uFillTx/>
                <a:latin typeface="gatebase Medium" pitchFamily="2" charset="77"/>
                <a:ea typeface="Roboto" panose="02000000000000000000" pitchFamily="2" charset="0"/>
                <a:cs typeface="Arial" panose="020B0604020202020204" pitchFamily="34" charset="0"/>
              </a:rPr>
              <a:t> .</a:t>
            </a:r>
          </a:p>
          <a:p>
            <a:pPr marL="800100" marR="0" lvl="1" indent="-342900" algn="l" defTabSz="914400" rtl="0" eaLnBrk="1" fontAlgn="base" latinLnBrk="0" hangingPunct="1">
              <a:lnSpc>
                <a:spcPct val="120000"/>
              </a:lnSpc>
              <a:spcBef>
                <a:spcPct val="0"/>
              </a:spcBef>
              <a:spcAft>
                <a:spcPct val="0"/>
              </a:spcAft>
              <a:buClr>
                <a:srgbClr val="C00000"/>
              </a:buClr>
              <a:buSzTx/>
              <a:buFont typeface="Arial" panose="020B0604020202020204" pitchFamily="34" charset="0"/>
              <a:buChar char="•"/>
              <a:tabLst/>
              <a:defRPr/>
            </a:pPr>
            <a:r>
              <a:rPr kumimoji="0" lang="en-US" sz="2400" b="0" i="0" u="none" strike="noStrike" kern="1200" cap="none" spc="0" normalizeH="0" baseline="0" noProof="0">
                <a:ln>
                  <a:noFill/>
                </a:ln>
                <a:solidFill>
                  <a:srgbClr val="373737"/>
                </a:solidFill>
                <a:effectLst/>
                <a:uLnTx/>
                <a:uFillTx/>
                <a:latin typeface="Roboto"/>
                <a:ea typeface="Roboto"/>
                <a:cs typeface="Arial"/>
              </a:rPr>
              <a:t>Diagnosing and resolving issues</a:t>
            </a:r>
          </a:p>
          <a:p>
            <a:pPr marL="800100" marR="0" lvl="1" indent="-342900" algn="l" defTabSz="914400" rtl="0" eaLnBrk="1" fontAlgn="base" latinLnBrk="0" hangingPunct="1">
              <a:lnSpc>
                <a:spcPct val="120000"/>
              </a:lnSpc>
              <a:spcBef>
                <a:spcPct val="0"/>
              </a:spcBef>
              <a:spcAft>
                <a:spcPct val="0"/>
              </a:spcAft>
              <a:buClr>
                <a:srgbClr val="C00000"/>
              </a:buClr>
              <a:buSzTx/>
              <a:buFont typeface="Arial" panose="020B0604020202020204" pitchFamily="34" charset="0"/>
              <a:buChar char="•"/>
              <a:tabLst/>
              <a:defRPr/>
            </a:pPr>
            <a:r>
              <a:rPr kumimoji="0" lang="en-US" sz="2400" b="0" i="0" u="none" strike="noStrike" kern="1200" cap="none" spc="0" normalizeH="0" baseline="0" noProof="0">
                <a:ln>
                  <a:noFill/>
                </a:ln>
                <a:solidFill>
                  <a:srgbClr val="373737"/>
                </a:solidFill>
                <a:effectLst/>
                <a:uLnTx/>
                <a:uFillTx/>
                <a:latin typeface="Roboto"/>
                <a:ea typeface="Roboto"/>
                <a:cs typeface="Arial"/>
              </a:rPr>
              <a:t>Minimizing downtime</a:t>
            </a:r>
          </a:p>
          <a:p>
            <a:pPr marL="800100" marR="0" lvl="1" indent="-342900" algn="l" defTabSz="914400" rtl="0" eaLnBrk="1" fontAlgn="base" latinLnBrk="0" hangingPunct="1">
              <a:lnSpc>
                <a:spcPct val="120000"/>
              </a:lnSpc>
              <a:spcBef>
                <a:spcPct val="0"/>
              </a:spcBef>
              <a:spcAft>
                <a:spcPct val="0"/>
              </a:spcAft>
              <a:buClr>
                <a:srgbClr val="C00000"/>
              </a:buClr>
              <a:buSzTx/>
              <a:buFont typeface="Arial" panose="020B0604020202020204" pitchFamily="34" charset="0"/>
              <a:buChar char="•"/>
              <a:tabLst/>
              <a:defRPr/>
            </a:pPr>
            <a:r>
              <a:rPr kumimoji="0" lang="en-US" sz="2400" b="0" i="0" u="none" strike="noStrike" kern="1200" cap="none" spc="0" normalizeH="0" baseline="0" noProof="0">
                <a:ln>
                  <a:noFill/>
                </a:ln>
                <a:solidFill>
                  <a:srgbClr val="373737"/>
                </a:solidFill>
                <a:effectLst/>
                <a:uLnTx/>
                <a:uFillTx/>
                <a:latin typeface="Roboto"/>
                <a:ea typeface="Roboto"/>
                <a:cs typeface="Arial"/>
              </a:rPr>
              <a:t>Optimizing performance</a:t>
            </a:r>
          </a:p>
          <a:p>
            <a:pPr marL="800100" marR="0" lvl="1" indent="-342900" algn="l" defTabSz="914400" rtl="0" eaLnBrk="1" fontAlgn="base" latinLnBrk="0" hangingPunct="1">
              <a:lnSpc>
                <a:spcPct val="120000"/>
              </a:lnSpc>
              <a:spcBef>
                <a:spcPct val="0"/>
              </a:spcBef>
              <a:spcAft>
                <a:spcPct val="0"/>
              </a:spcAft>
              <a:buClr>
                <a:srgbClr val="C00000"/>
              </a:buClr>
              <a:buSzTx/>
              <a:buFont typeface="Arial" panose="020B0604020202020204" pitchFamily="34" charset="0"/>
              <a:buChar char="•"/>
              <a:tabLst/>
              <a:defRPr/>
            </a:pPr>
            <a:r>
              <a:rPr kumimoji="0" lang="en-US" sz="2400" b="0" i="0" u="none" strike="noStrike" kern="1200" cap="none" spc="0" normalizeH="0" baseline="0" noProof="0">
                <a:ln>
                  <a:noFill/>
                </a:ln>
                <a:solidFill>
                  <a:srgbClr val="373737"/>
                </a:solidFill>
                <a:effectLst/>
                <a:uLnTx/>
                <a:uFillTx/>
                <a:latin typeface="Roboto"/>
                <a:ea typeface="Roboto"/>
                <a:cs typeface="Arial"/>
              </a:rPr>
              <a:t>Keeping pace with expanding server estates</a:t>
            </a:r>
          </a:p>
        </p:txBody>
      </p:sp>
      <p:grpSp>
        <p:nvGrpSpPr>
          <p:cNvPr id="15" name="Group 14">
            <a:extLst>
              <a:ext uri="{FF2B5EF4-FFF2-40B4-BE49-F238E27FC236}">
                <a16:creationId xmlns:a16="http://schemas.microsoft.com/office/drawing/2014/main" id="{794242F3-05A0-A84E-931B-9F37747264DE}"/>
              </a:ext>
            </a:extLst>
          </p:cNvPr>
          <p:cNvGrpSpPr/>
          <p:nvPr/>
        </p:nvGrpSpPr>
        <p:grpSpPr>
          <a:xfrm>
            <a:off x="509798" y="1140030"/>
            <a:ext cx="2419354" cy="2419354"/>
            <a:chOff x="-347958" y="1846373"/>
            <a:chExt cx="3717564" cy="3717564"/>
          </a:xfrm>
        </p:grpSpPr>
        <p:sp>
          <p:nvSpPr>
            <p:cNvPr id="14" name="Oval 13">
              <a:extLst>
                <a:ext uri="{FF2B5EF4-FFF2-40B4-BE49-F238E27FC236}">
                  <a16:creationId xmlns:a16="http://schemas.microsoft.com/office/drawing/2014/main" id="{A2961C69-81D0-B94B-8CB4-A8E0723072C5}"/>
                </a:ext>
              </a:extLst>
            </p:cNvPr>
            <p:cNvSpPr/>
            <p:nvPr/>
          </p:nvSpPr>
          <p:spPr>
            <a:xfrm>
              <a:off x="39234" y="2233565"/>
              <a:ext cx="2943180" cy="29431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78DD614C-2115-FB41-A4FC-081D0663BC00}"/>
                </a:ext>
              </a:extLst>
            </p:cNvPr>
            <p:cNvPicPr>
              <a:picLocks noChangeAspect="1"/>
            </p:cNvPicPr>
            <p:nvPr/>
          </p:nvPicPr>
          <p:blipFill>
            <a:blip r:embed="rId3"/>
            <a:stretch>
              <a:fillRect/>
            </a:stretch>
          </p:blipFill>
          <p:spPr>
            <a:xfrm>
              <a:off x="-347958" y="1846373"/>
              <a:ext cx="3717564" cy="3717564"/>
            </a:xfrm>
            <a:prstGeom prst="rect">
              <a:avLst/>
            </a:prstGeom>
          </p:spPr>
        </p:pic>
      </p:grpSp>
      <p:pic>
        <p:nvPicPr>
          <p:cNvPr id="12" name="Picture 11" descr="A close up of a logo&#10;&#10;Description automatically generated">
            <a:extLst>
              <a:ext uri="{FF2B5EF4-FFF2-40B4-BE49-F238E27FC236}">
                <a16:creationId xmlns:a16="http://schemas.microsoft.com/office/drawing/2014/main" id="{748D436C-466D-234F-A6F4-13D56A37E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140" y="524884"/>
            <a:ext cx="2017689" cy="391013"/>
          </a:xfrm>
          <a:prstGeom prst="rect">
            <a:avLst/>
          </a:prstGeom>
        </p:spPr>
      </p:pic>
      <p:sp>
        <p:nvSpPr>
          <p:cNvPr id="16" name="Title 2">
            <a:extLst>
              <a:ext uri="{FF2B5EF4-FFF2-40B4-BE49-F238E27FC236}">
                <a16:creationId xmlns:a16="http://schemas.microsoft.com/office/drawing/2014/main" id="{3DA44A07-A0F0-F846-B88F-F70EDE5D084A}"/>
              </a:ext>
            </a:extLst>
          </p:cNvPr>
          <p:cNvSpPr txBox="1">
            <a:spLocks/>
          </p:cNvSpPr>
          <p:nvPr/>
        </p:nvSpPr>
        <p:spPr bwMode="auto">
          <a:xfrm>
            <a:off x="2671815" y="517206"/>
            <a:ext cx="9277068" cy="477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fontAlgn="base">
              <a:lnSpc>
                <a:spcPct val="90000"/>
              </a:lnSpc>
              <a:spcBef>
                <a:spcPct val="0"/>
              </a:spcBef>
              <a:spcAft>
                <a:spcPct val="0"/>
              </a:spcAft>
              <a:defRPr sz="2500" b="0" i="0" kern="1200">
                <a:solidFill>
                  <a:srgbClr val="191919"/>
                </a:solidFill>
                <a:latin typeface="gatebase Medium" pitchFamily="2" charset="77"/>
                <a:ea typeface="+mj-ea"/>
                <a:cs typeface="gatebase Medium" pitchFamily="2" charset="77"/>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CC0000"/>
                </a:solidFill>
                <a:effectLst/>
                <a:uLnTx/>
                <a:uFillTx/>
                <a:latin typeface="gatebase Medium"/>
                <a:ea typeface="+mj-ea"/>
              </a:rPr>
              <a:t>|</a:t>
            </a:r>
            <a:r>
              <a:rPr kumimoji="0" lang="en-US" sz="2400" b="0" i="0" u="none" strike="noStrike" kern="1200" cap="none" spc="0" normalizeH="0" baseline="0" noProof="0">
                <a:ln>
                  <a:noFill/>
                </a:ln>
                <a:solidFill>
                  <a:srgbClr val="191919"/>
                </a:solidFill>
                <a:effectLst/>
                <a:uLnTx/>
                <a:uFillTx/>
                <a:latin typeface="gatebase Medium"/>
                <a:ea typeface="+mj-ea"/>
              </a:rPr>
              <a:t>  </a:t>
            </a:r>
            <a:r>
              <a:rPr kumimoji="0" lang="en-GB" sz="2400" b="0" i="0" u="none" strike="noStrike" kern="1200" cap="none" spc="0" normalizeH="0" baseline="0" noProof="0">
                <a:ln>
                  <a:noFill/>
                </a:ln>
                <a:solidFill>
                  <a:srgbClr val="191919"/>
                </a:solidFill>
                <a:effectLst/>
                <a:uLnTx/>
                <a:uFillTx/>
                <a:latin typeface="gatebase Medium"/>
                <a:ea typeface="+mj-ea"/>
              </a:rPr>
              <a:t>Monitor database performance and availability</a:t>
            </a:r>
            <a:endParaRPr kumimoji="0" lang="en-US" sz="2400" b="0" i="0" u="none" strike="noStrike" kern="1200" cap="none" spc="0" normalizeH="0" baseline="0" noProof="0">
              <a:ln>
                <a:noFill/>
              </a:ln>
              <a:solidFill>
                <a:srgbClr val="191919"/>
              </a:solidFill>
              <a:effectLst/>
              <a:uLnTx/>
              <a:uFillTx/>
              <a:latin typeface="gatebase Medium"/>
              <a:ea typeface="+mj-ea"/>
            </a:endParaRPr>
          </a:p>
        </p:txBody>
      </p:sp>
      <p:pic>
        <p:nvPicPr>
          <p:cNvPr id="17" name="Picture 16">
            <a:extLst>
              <a:ext uri="{FF2B5EF4-FFF2-40B4-BE49-F238E27FC236}">
                <a16:creationId xmlns:a16="http://schemas.microsoft.com/office/drawing/2014/main" id="{E02DD8AE-B72E-4147-9FBD-1005B00CBAAE}"/>
              </a:ext>
            </a:extLst>
          </p:cNvPr>
          <p:cNvPicPr>
            <a:picLocks noChangeAspect="1"/>
          </p:cNvPicPr>
          <p:nvPr/>
        </p:nvPicPr>
        <p:blipFill>
          <a:blip r:embed="rId5"/>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078442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59FC-9ECF-844C-A41B-94AF733779BF}"/>
              </a:ext>
            </a:extLst>
          </p:cNvPr>
          <p:cNvSpPr/>
          <p:nvPr/>
        </p:nvSpPr>
        <p:spPr>
          <a:xfrm flipV="1">
            <a:off x="0" y="12747"/>
            <a:ext cx="12192000" cy="387143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5313ADE-FE9F-8841-B214-844E4597B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660" y="1161306"/>
            <a:ext cx="5147599" cy="2831179"/>
          </a:xfrm>
          <a:prstGeom prst="rect">
            <a:avLst/>
          </a:prstGeom>
        </p:spPr>
      </p:pic>
      <p:pic>
        <p:nvPicPr>
          <p:cNvPr id="17" name="Picture 16">
            <a:extLst>
              <a:ext uri="{FF2B5EF4-FFF2-40B4-BE49-F238E27FC236}">
                <a16:creationId xmlns:a16="http://schemas.microsoft.com/office/drawing/2014/main" id="{96EFD378-7EAE-9145-B922-038B66B87C6D}"/>
              </a:ext>
            </a:extLst>
          </p:cNvPr>
          <p:cNvPicPr>
            <a:picLocks noChangeAspect="1"/>
          </p:cNvPicPr>
          <p:nvPr/>
        </p:nvPicPr>
        <p:blipFill>
          <a:blip r:embed="rId4"/>
          <a:stretch>
            <a:fillRect/>
          </a:stretch>
        </p:blipFill>
        <p:spPr>
          <a:xfrm>
            <a:off x="-122231" y="2936898"/>
            <a:ext cx="12436461" cy="1700466"/>
          </a:xfrm>
          <a:prstGeom prst="rect">
            <a:avLst/>
          </a:prstGeom>
        </p:spPr>
      </p:pic>
      <p:sp>
        <p:nvSpPr>
          <p:cNvPr id="23" name="Content Placeholder 6">
            <a:extLst>
              <a:ext uri="{FF2B5EF4-FFF2-40B4-BE49-F238E27FC236}">
                <a16:creationId xmlns:a16="http://schemas.microsoft.com/office/drawing/2014/main" id="{26403172-037B-C642-A450-3B405E937EC8}"/>
              </a:ext>
            </a:extLst>
          </p:cNvPr>
          <p:cNvSpPr txBox="1">
            <a:spLocks/>
          </p:cNvSpPr>
          <p:nvPr/>
        </p:nvSpPr>
        <p:spPr bwMode="auto">
          <a:xfrm>
            <a:off x="584199" y="3841091"/>
            <a:ext cx="11056257" cy="2571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Overview</a:t>
            </a:r>
            <a:r>
              <a:rPr kumimoji="0" lang="en-GB" sz="1800" b="0"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 - A single pane of glass for your entire database estate</a:t>
            </a:r>
            <a:endParaRPr kumimoji="0" lang="en-US" sz="1800" b="0" i="0" u="none" strike="noStrike" kern="1200" cap="none" spc="0" normalizeH="0" baseline="0" noProof="0">
              <a:ln>
                <a:noFill/>
              </a:ln>
              <a:solidFill>
                <a:srgbClr val="E7E6E6">
                  <a:lumMod val="25000"/>
                </a:srgbClr>
              </a:solidFill>
              <a:effectLst/>
              <a:uLnTx/>
              <a:uFillTx/>
              <a:latin typeface="Roboto" charset="0"/>
              <a:ea typeface="Roboto" charset="0"/>
              <a:cs typeface="Roboto" charset="0"/>
            </a:endParaRPr>
          </a:p>
          <a:p>
            <a:pPr marL="0" marR="0" lvl="0" indent="0" algn="l"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Scalable</a:t>
            </a:r>
            <a:r>
              <a:rPr kumimoji="0" lang="en-GB" sz="1800" b="0"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 - Monitoring that grows and adapts with your estate</a:t>
            </a:r>
          </a:p>
          <a:p>
            <a:pPr marL="0" marR="0" lvl="0" indent="0" algn="l"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Diagnosis </a:t>
            </a:r>
            <a:r>
              <a:rPr kumimoji="0" lang="en-GB" sz="1800" b="0"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 Find root causes in seconds and get guidance on how to fix them</a:t>
            </a:r>
          </a:p>
          <a:p>
            <a:pPr marL="0" marR="0" lvl="0" indent="0" algn="l"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Performance</a:t>
            </a:r>
            <a:r>
              <a:rPr kumimoji="0" lang="en-GB" sz="1800" b="0"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 - Know what has the biggest impact and make improvements</a:t>
            </a:r>
          </a:p>
          <a:p>
            <a:pPr marL="0" marR="0" lvl="0" indent="0" algn="l"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Alerting - </a:t>
            </a:r>
            <a:r>
              <a:rPr kumimoji="0" lang="en-GB" sz="1800" b="0" i="0" u="none" strike="noStrike" kern="1200" cap="none" spc="0" normalizeH="0" baseline="0" noProof="0">
                <a:ln>
                  <a:noFill/>
                </a:ln>
                <a:solidFill>
                  <a:srgbClr val="E7E6E6">
                    <a:lumMod val="25000"/>
                  </a:srgbClr>
                </a:solidFill>
                <a:effectLst/>
                <a:uLnTx/>
                <a:uFillTx/>
                <a:latin typeface="Roboto" charset="0"/>
                <a:ea typeface="Roboto" charset="0"/>
                <a:cs typeface="Roboto" charset="0"/>
              </a:rPr>
              <a:t>Immediate alerts tailored to your needs</a:t>
            </a:r>
          </a:p>
        </p:txBody>
      </p:sp>
      <p:sp>
        <p:nvSpPr>
          <p:cNvPr id="24" name="Content Placeholder 6">
            <a:extLst>
              <a:ext uri="{FF2B5EF4-FFF2-40B4-BE49-F238E27FC236}">
                <a16:creationId xmlns:a16="http://schemas.microsoft.com/office/drawing/2014/main" id="{D2C98508-F660-AC4A-81DF-1E668FA84E7F}"/>
              </a:ext>
            </a:extLst>
          </p:cNvPr>
          <p:cNvSpPr txBox="1">
            <a:spLocks/>
          </p:cNvSpPr>
          <p:nvPr/>
        </p:nvSpPr>
        <p:spPr bwMode="auto">
          <a:xfrm>
            <a:off x="584199" y="1415497"/>
            <a:ext cx="5928361" cy="1196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3000" b="0" i="0" u="none" strike="noStrike" kern="1200" cap="none" spc="0" normalizeH="0" baseline="0" noProof="0">
                <a:ln>
                  <a:noFill/>
                </a:ln>
                <a:solidFill>
                  <a:srgbClr val="E7E6E6">
                    <a:lumMod val="25000"/>
                  </a:srgbClr>
                </a:solidFill>
                <a:effectLst/>
                <a:uLnTx/>
                <a:uFillTx/>
                <a:latin typeface="gatebase Medium" pitchFamily="2" charset="77"/>
                <a:ea typeface="Roboto" charset="0"/>
                <a:cs typeface="Roboto" charset="0"/>
              </a:rPr>
              <a:t>Get an estate-wide overview with fast deep-dive analysis</a:t>
            </a:r>
          </a:p>
        </p:txBody>
      </p:sp>
      <p:sp>
        <p:nvSpPr>
          <p:cNvPr id="22" name="Content Placeholder 2"/>
          <p:cNvSpPr txBox="1">
            <a:spLocks/>
          </p:cNvSpPr>
          <p:nvPr/>
        </p:nvSpPr>
        <p:spPr bwMode="auto">
          <a:xfrm>
            <a:off x="7905839" y="2530014"/>
            <a:ext cx="8020779" cy="3532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30000"/>
              </a:lnSpc>
              <a:spcBef>
                <a:spcPts val="1000"/>
              </a:spcBef>
              <a:spcAft>
                <a:spcPct val="0"/>
              </a:spcAft>
              <a:buClr>
                <a:srgbClr val="CC0000"/>
              </a:buClr>
              <a:buSzPct val="100000"/>
              <a:buFont typeface="Arial"/>
              <a:buNone/>
              <a:tabLst/>
              <a:defRPr/>
            </a:pPr>
            <a:endParaRPr kumimoji="0" lang="en-GB" sz="1700" b="0" i="0" u="none" strike="noStrike" kern="1200" cap="none" spc="0" normalizeH="0" baseline="0" noProof="0">
              <a:ln>
                <a:noFill/>
              </a:ln>
              <a:solidFill>
                <a:srgbClr val="E7E6E6">
                  <a:lumMod val="25000"/>
                </a:srgbClr>
              </a:solidFill>
              <a:effectLst/>
              <a:uLnTx/>
              <a:uFillTx/>
              <a:latin typeface="Roboto" charset="0"/>
              <a:ea typeface="Roboto" charset="0"/>
              <a:cs typeface="Roboto" charset="0"/>
            </a:endParaRPr>
          </a:p>
        </p:txBody>
      </p:sp>
      <p:pic>
        <p:nvPicPr>
          <p:cNvPr id="11" name="Picture 10" descr="A close up of a logo&#10;&#10;Description automatically generated">
            <a:extLst>
              <a:ext uri="{FF2B5EF4-FFF2-40B4-BE49-F238E27FC236}">
                <a16:creationId xmlns:a16="http://schemas.microsoft.com/office/drawing/2014/main" id="{11093CF7-F90A-9C4E-A69C-C05DF2B965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140" y="524884"/>
            <a:ext cx="2017689" cy="391013"/>
          </a:xfrm>
          <a:prstGeom prst="rect">
            <a:avLst/>
          </a:prstGeom>
        </p:spPr>
      </p:pic>
      <p:sp>
        <p:nvSpPr>
          <p:cNvPr id="12" name="Title 2">
            <a:extLst>
              <a:ext uri="{FF2B5EF4-FFF2-40B4-BE49-F238E27FC236}">
                <a16:creationId xmlns:a16="http://schemas.microsoft.com/office/drawing/2014/main" id="{C36E78F7-DE8A-A24F-9E1F-D0FCA235F047}"/>
              </a:ext>
            </a:extLst>
          </p:cNvPr>
          <p:cNvSpPr txBox="1">
            <a:spLocks/>
          </p:cNvSpPr>
          <p:nvPr/>
        </p:nvSpPr>
        <p:spPr bwMode="auto">
          <a:xfrm>
            <a:off x="2671815" y="517206"/>
            <a:ext cx="9277068" cy="477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fontAlgn="base">
              <a:lnSpc>
                <a:spcPct val="90000"/>
              </a:lnSpc>
              <a:spcBef>
                <a:spcPct val="0"/>
              </a:spcBef>
              <a:spcAft>
                <a:spcPct val="0"/>
              </a:spcAft>
              <a:defRPr sz="2500" b="0" i="0" kern="1200">
                <a:solidFill>
                  <a:srgbClr val="191919"/>
                </a:solidFill>
                <a:latin typeface="gatebase Medium" pitchFamily="2" charset="77"/>
                <a:ea typeface="+mj-ea"/>
                <a:cs typeface="gatebase Medium" pitchFamily="2" charset="77"/>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CC0000"/>
                </a:solidFill>
                <a:effectLst/>
                <a:uLnTx/>
                <a:uFillTx/>
                <a:latin typeface="gatebase Medium" pitchFamily="2" charset="77"/>
                <a:ea typeface="+mj-ea"/>
              </a:rPr>
              <a:t>|</a:t>
            </a:r>
            <a:r>
              <a:rPr kumimoji="0" lang="en-US" sz="2400" b="0" i="0" u="none" strike="noStrike" kern="1200" cap="none" spc="0" normalizeH="0" baseline="0" noProof="0">
                <a:ln>
                  <a:noFill/>
                </a:ln>
                <a:solidFill>
                  <a:srgbClr val="191919"/>
                </a:solidFill>
                <a:effectLst/>
                <a:uLnTx/>
                <a:uFillTx/>
                <a:latin typeface="gatebase Medium" pitchFamily="2" charset="77"/>
                <a:ea typeface="+mj-ea"/>
              </a:rPr>
              <a:t>  Proactively monitor your growing database estate</a:t>
            </a:r>
          </a:p>
        </p:txBody>
      </p:sp>
    </p:spTree>
    <p:extLst>
      <p:ext uri="{BB962C8B-B14F-4D97-AF65-F5344CB8AC3E}">
        <p14:creationId xmlns:p14="http://schemas.microsoft.com/office/powerpoint/2010/main" val="3997554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8F3B7-29B7-4143-852D-B9CC71F0E65C}"/>
              </a:ext>
            </a:extLst>
          </p:cNvPr>
          <p:cNvSpPr>
            <a:spLocks noGrp="1"/>
          </p:cNvSpPr>
          <p:nvPr>
            <p:ph type="title" idx="4294967295"/>
          </p:nvPr>
        </p:nvSpPr>
        <p:spPr>
          <a:xfrm>
            <a:off x="2914650" y="517525"/>
            <a:ext cx="9277350" cy="476250"/>
          </a:xfrm>
        </p:spPr>
        <p:txBody>
          <a:bodyPr>
            <a:normAutofit/>
          </a:bodyPr>
          <a:lstStyle/>
          <a:p>
            <a:r>
              <a:rPr lang="en-US" sz="2400">
                <a:solidFill>
                  <a:srgbClr val="CC0000"/>
                </a:solidFill>
                <a:latin typeface="gatebase Medium"/>
              </a:rPr>
              <a:t>|</a:t>
            </a:r>
            <a:r>
              <a:rPr lang="en-US" sz="2400">
                <a:latin typeface="gatebase Medium"/>
              </a:rPr>
              <a:t>  What can I monitor?</a:t>
            </a:r>
            <a:endParaRPr lang="en-US" sz="2400"/>
          </a:p>
        </p:txBody>
      </p:sp>
      <p:pic>
        <p:nvPicPr>
          <p:cNvPr id="10" name="Picture 14" descr="Image result for Microsoft Azure#">
            <a:extLst>
              <a:ext uri="{FF2B5EF4-FFF2-40B4-BE49-F238E27FC236}">
                <a16:creationId xmlns:a16="http://schemas.microsoft.com/office/drawing/2014/main" id="{ADCFE41E-34C6-43AE-AD99-F6604EA4B4B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09" b="29065"/>
          <a:stretch/>
        </p:blipFill>
        <p:spPr bwMode="auto">
          <a:xfrm>
            <a:off x="4244720" y="1554391"/>
            <a:ext cx="3177402" cy="76362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B4E4B894-E310-47A2-BA2C-B8BDF7211D23}"/>
              </a:ext>
            </a:extLst>
          </p:cNvPr>
          <p:cNvSpPr txBox="1">
            <a:spLocks/>
          </p:cNvSpPr>
          <p:nvPr/>
        </p:nvSpPr>
        <p:spPr bwMode="auto">
          <a:xfrm>
            <a:off x="679422" y="2667723"/>
            <a:ext cx="2550206" cy="484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marR="0" lvl="0" indent="0" algn="ctr" defTabSz="914400" eaLnBrk="1" latinLnBrk="0" hangingPunct="1">
              <a:lnSpc>
                <a:spcPct val="130000"/>
              </a:lnSpc>
              <a:spcBef>
                <a:spcPts val="1000"/>
              </a:spcBef>
              <a:buClr>
                <a:srgbClr val="CC0000"/>
              </a:buClr>
              <a:buSzPct val="100000"/>
              <a:buFont typeface="Arial"/>
              <a:buNone/>
              <a:tabLst/>
              <a:defRPr kumimoji="0" sz="1800" b="0" i="0" u="none" strike="noStrike" cap="none" spc="0" normalizeH="0" baseline="0">
                <a:ln>
                  <a:noFill/>
                </a:ln>
                <a:solidFill>
                  <a:prstClr val="black"/>
                </a:solidFill>
                <a:effectLst/>
                <a:uLnTx/>
                <a:uFillTx/>
                <a:latin typeface="Roboto" charset="0"/>
                <a:ea typeface="Roboto" charset="0"/>
                <a:cs typeface="Roboto" charset="0"/>
              </a:defRPr>
            </a:lvl1pPr>
            <a:lvl2pPr marL="914400" indent="-457200">
              <a:lnSpc>
                <a:spcPct val="130000"/>
              </a:lnSpc>
              <a:spcBef>
                <a:spcPts val="500"/>
              </a:spcBef>
              <a:buClr>
                <a:srgbClr val="CC0000"/>
              </a:buClr>
              <a:buSzPct val="100000"/>
              <a:buFont typeface="Arial"/>
              <a:buChar char="•"/>
              <a:defRPr sz="2800" b="0" i="0">
                <a:solidFill>
                  <a:srgbClr val="636363"/>
                </a:solidFill>
                <a:latin typeface="Roboto Regular"/>
                <a:cs typeface="Roboto Regular"/>
              </a:defRPr>
            </a:lvl2pPr>
            <a:lvl3pPr marL="1257300" indent="-342900">
              <a:lnSpc>
                <a:spcPct val="130000"/>
              </a:lnSpc>
              <a:spcBef>
                <a:spcPts val="500"/>
              </a:spcBef>
              <a:buClr>
                <a:srgbClr val="CC0000"/>
              </a:buClr>
              <a:buSzPct val="100000"/>
              <a:buFont typeface="Arial"/>
              <a:buChar char="•"/>
              <a:defRPr sz="2400" b="0" i="0">
                <a:solidFill>
                  <a:srgbClr val="636363"/>
                </a:solidFill>
                <a:latin typeface="Roboto Regular"/>
                <a:cs typeface="Roboto Regular"/>
              </a:defRPr>
            </a:lvl3pPr>
            <a:lvl4pPr marL="1600200" indent="-228600">
              <a:lnSpc>
                <a:spcPct val="120000"/>
              </a:lnSpc>
              <a:spcBef>
                <a:spcPts val="500"/>
              </a:spcBef>
              <a:buFont typeface="Arial" panose="020B0604020202020204" pitchFamily="34" charset="0"/>
              <a:buChar char="•"/>
              <a:defRPr b="0" i="0">
                <a:solidFill>
                  <a:srgbClr val="191919"/>
                </a:solidFill>
                <a:latin typeface="Roboto Regular"/>
                <a:cs typeface="Roboto Regular"/>
              </a:defRPr>
            </a:lvl4pPr>
            <a:lvl5pPr marL="2057400" indent="-228600">
              <a:lnSpc>
                <a:spcPct val="120000"/>
              </a:lnSpc>
              <a:spcBef>
                <a:spcPts val="500"/>
              </a:spcBef>
              <a:buFont typeface="Arial" panose="020B0604020202020204" pitchFamily="34" charset="0"/>
              <a:buChar char="•"/>
              <a:defRPr b="0" i="0">
                <a:solidFill>
                  <a:srgbClr val="191919"/>
                </a:solidFill>
                <a:latin typeface="Roboto Regular"/>
                <a:cs typeface="Roboto Regular"/>
              </a:defRPr>
            </a:lvl5pPr>
            <a:lvl6pPr marL="2514600" indent="-228600">
              <a:lnSpc>
                <a:spcPct val="90000"/>
              </a:lnSpc>
              <a:spcBef>
                <a:spcPts val="500"/>
              </a:spcBef>
              <a:buFont typeface="Arial" panose="020B0604020202020204" pitchFamily="34" charset="0"/>
              <a:buChar char="•"/>
              <a:defRPr sz="1800">
                <a:latin typeface="+mn-lt"/>
                <a:cs typeface="+mn-cs"/>
              </a:defRPr>
            </a:lvl6pPr>
            <a:lvl7pPr marL="2971800" indent="-228600">
              <a:lnSpc>
                <a:spcPct val="90000"/>
              </a:lnSpc>
              <a:spcBef>
                <a:spcPts val="500"/>
              </a:spcBef>
              <a:buFont typeface="Arial" panose="020B0604020202020204" pitchFamily="34" charset="0"/>
              <a:buChar char="•"/>
              <a:defRPr sz="1800">
                <a:latin typeface="+mn-lt"/>
                <a:cs typeface="+mn-cs"/>
              </a:defRPr>
            </a:lvl7pPr>
            <a:lvl8pPr marL="3429000" indent="-228600">
              <a:lnSpc>
                <a:spcPct val="90000"/>
              </a:lnSpc>
              <a:spcBef>
                <a:spcPts val="500"/>
              </a:spcBef>
              <a:buFont typeface="Arial" panose="020B0604020202020204" pitchFamily="34" charset="0"/>
              <a:buChar char="•"/>
              <a:defRPr sz="1800">
                <a:latin typeface="+mn-lt"/>
                <a:cs typeface="+mn-cs"/>
              </a:defRPr>
            </a:lvl8pPr>
            <a:lvl9pPr marL="3886200" indent="-228600">
              <a:lnSpc>
                <a:spcPct val="90000"/>
              </a:lnSpc>
              <a:spcBef>
                <a:spcPts val="500"/>
              </a:spcBef>
              <a:buFont typeface="Arial" panose="020B0604020202020204" pitchFamily="34" charset="0"/>
              <a:buChar char="•"/>
              <a:defRPr sz="1800">
                <a:latin typeface="+mn-lt"/>
                <a:cs typeface="+mn-cs"/>
              </a:defRPr>
            </a:lvl9pPr>
          </a:lstStyle>
          <a:p>
            <a:pPr marL="0" marR="0" lvl="0" indent="0" algn="ctr"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prstClr val="black"/>
                </a:solidFill>
                <a:effectLst/>
                <a:uLnTx/>
                <a:uFillTx/>
                <a:latin typeface="Roboto" charset="0"/>
                <a:ea typeface="Roboto" charset="0"/>
              </a:rPr>
              <a:t>2008 - </a:t>
            </a:r>
            <a:r>
              <a:rPr kumimoji="0" lang="en-GB" sz="1800" b="1" i="0" u="none" strike="noStrike" kern="1200" cap="none" spc="0" normalizeH="0" baseline="0" noProof="0" err="1">
                <a:ln>
                  <a:noFill/>
                </a:ln>
                <a:solidFill>
                  <a:prstClr val="black"/>
                </a:solidFill>
                <a:effectLst/>
                <a:uLnTx/>
                <a:uFillTx/>
                <a:latin typeface="Roboto" charset="0"/>
                <a:ea typeface="Roboto" charset="0"/>
              </a:rPr>
              <a:t>vNext</a:t>
            </a:r>
            <a:endParaRPr kumimoji="0" lang="en-GB" sz="1800" b="1" i="0" u="none" strike="noStrike" kern="1200" cap="none" spc="0" normalizeH="0" baseline="0" noProof="0">
              <a:ln>
                <a:noFill/>
              </a:ln>
              <a:solidFill>
                <a:prstClr val="black"/>
              </a:solidFill>
              <a:effectLst/>
              <a:uLnTx/>
              <a:uFillTx/>
              <a:latin typeface="Roboto" charset="0"/>
              <a:ea typeface="Roboto" charset="0"/>
            </a:endParaRPr>
          </a:p>
        </p:txBody>
      </p:sp>
      <p:sp>
        <p:nvSpPr>
          <p:cNvPr id="12" name="Content Placeholder 2">
            <a:extLst>
              <a:ext uri="{FF2B5EF4-FFF2-40B4-BE49-F238E27FC236}">
                <a16:creationId xmlns:a16="http://schemas.microsoft.com/office/drawing/2014/main" id="{BC1F0002-E478-4C95-85EC-A98E74CD7721}"/>
              </a:ext>
            </a:extLst>
          </p:cNvPr>
          <p:cNvSpPr txBox="1">
            <a:spLocks/>
          </p:cNvSpPr>
          <p:nvPr/>
        </p:nvSpPr>
        <p:spPr bwMode="auto">
          <a:xfrm>
            <a:off x="4148227" y="2166217"/>
            <a:ext cx="3950619" cy="10308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prstClr val="black"/>
                </a:solidFill>
                <a:effectLst/>
                <a:uLnTx/>
                <a:uFillTx/>
                <a:latin typeface="Roboto" charset="0"/>
                <a:ea typeface="Roboto" charset="0"/>
                <a:cs typeface="Roboto" charset="0"/>
              </a:rPr>
              <a:t>Azure SQL Database</a:t>
            </a:r>
          </a:p>
          <a:p>
            <a:pPr marL="0" marR="0" lvl="0" indent="0" algn="ctr" defTabSz="914400" rtl="0" eaLnBrk="1" fontAlgn="base" latinLnBrk="0" hangingPunct="1">
              <a:lnSpc>
                <a:spcPct val="100000"/>
              </a:lnSpc>
              <a:spcBef>
                <a:spcPts val="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prstClr val="black"/>
                </a:solidFill>
                <a:effectLst/>
                <a:uLnTx/>
                <a:uFillTx/>
                <a:latin typeface="Roboto" charset="0"/>
                <a:ea typeface="Roboto" charset="0"/>
                <a:cs typeface="Roboto" charset="0"/>
              </a:rPr>
              <a:t>Azure Elastic Pools</a:t>
            </a:r>
          </a:p>
          <a:p>
            <a:pPr marL="0" marR="0" lvl="0" indent="0" algn="ctr" defTabSz="914400" rtl="0" eaLnBrk="1" fontAlgn="base" latinLnBrk="0" hangingPunct="1">
              <a:lnSpc>
                <a:spcPct val="100000"/>
              </a:lnSpc>
              <a:spcBef>
                <a:spcPts val="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prstClr val="black"/>
                </a:solidFill>
                <a:effectLst/>
                <a:uLnTx/>
                <a:uFillTx/>
                <a:latin typeface="Roboto" charset="0"/>
                <a:ea typeface="Roboto" charset="0"/>
                <a:cs typeface="Roboto" charset="0"/>
              </a:rPr>
              <a:t>Azure Managed Instances</a:t>
            </a:r>
            <a:endParaRPr kumimoji="0" lang="en-GB" sz="2000" b="1"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5" name="Content Placeholder 2">
            <a:extLst>
              <a:ext uri="{FF2B5EF4-FFF2-40B4-BE49-F238E27FC236}">
                <a16:creationId xmlns:a16="http://schemas.microsoft.com/office/drawing/2014/main" id="{2A886E78-4BE1-483E-9B7B-ADB87CF0AAA5}"/>
              </a:ext>
            </a:extLst>
          </p:cNvPr>
          <p:cNvSpPr txBox="1">
            <a:spLocks/>
          </p:cNvSpPr>
          <p:nvPr/>
        </p:nvSpPr>
        <p:spPr bwMode="auto">
          <a:xfrm>
            <a:off x="9106087" y="2358160"/>
            <a:ext cx="1869890" cy="484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marR="0" lvl="0" indent="0" algn="ctr" defTabSz="914400" eaLnBrk="1" latinLnBrk="0" hangingPunct="1">
              <a:lnSpc>
                <a:spcPct val="130000"/>
              </a:lnSpc>
              <a:spcBef>
                <a:spcPts val="1000"/>
              </a:spcBef>
              <a:buClr>
                <a:srgbClr val="CC0000"/>
              </a:buClr>
              <a:buSzPct val="100000"/>
              <a:buFont typeface="Arial"/>
              <a:buNone/>
              <a:tabLst/>
              <a:defRPr kumimoji="0" sz="1800" b="0" i="0" u="none" strike="noStrike" cap="none" spc="0" normalizeH="0" baseline="0">
                <a:ln>
                  <a:noFill/>
                </a:ln>
                <a:solidFill>
                  <a:prstClr val="black"/>
                </a:solidFill>
                <a:effectLst/>
                <a:uLnTx/>
                <a:uFillTx/>
                <a:latin typeface="Roboto" charset="0"/>
                <a:ea typeface="Roboto" charset="0"/>
                <a:cs typeface="Roboto" charset="0"/>
              </a:defRPr>
            </a:lvl1pPr>
            <a:lvl2pPr marL="914400" indent="-457200">
              <a:lnSpc>
                <a:spcPct val="130000"/>
              </a:lnSpc>
              <a:spcBef>
                <a:spcPts val="500"/>
              </a:spcBef>
              <a:buClr>
                <a:srgbClr val="CC0000"/>
              </a:buClr>
              <a:buSzPct val="100000"/>
              <a:buFont typeface="Arial"/>
              <a:buChar char="•"/>
              <a:defRPr sz="2800" b="0" i="0">
                <a:solidFill>
                  <a:srgbClr val="636363"/>
                </a:solidFill>
                <a:latin typeface="Roboto Regular"/>
                <a:cs typeface="Roboto Regular"/>
              </a:defRPr>
            </a:lvl2pPr>
            <a:lvl3pPr marL="1257300" indent="-342900">
              <a:lnSpc>
                <a:spcPct val="130000"/>
              </a:lnSpc>
              <a:spcBef>
                <a:spcPts val="500"/>
              </a:spcBef>
              <a:buClr>
                <a:srgbClr val="CC0000"/>
              </a:buClr>
              <a:buSzPct val="100000"/>
              <a:buFont typeface="Arial"/>
              <a:buChar char="•"/>
              <a:defRPr sz="2400" b="0" i="0">
                <a:solidFill>
                  <a:srgbClr val="636363"/>
                </a:solidFill>
                <a:latin typeface="Roboto Regular"/>
                <a:cs typeface="Roboto Regular"/>
              </a:defRPr>
            </a:lvl3pPr>
            <a:lvl4pPr marL="1600200" indent="-228600">
              <a:lnSpc>
                <a:spcPct val="120000"/>
              </a:lnSpc>
              <a:spcBef>
                <a:spcPts val="500"/>
              </a:spcBef>
              <a:buFont typeface="Arial" panose="020B0604020202020204" pitchFamily="34" charset="0"/>
              <a:buChar char="•"/>
              <a:defRPr b="0" i="0">
                <a:solidFill>
                  <a:srgbClr val="191919"/>
                </a:solidFill>
                <a:latin typeface="Roboto Regular"/>
                <a:cs typeface="Roboto Regular"/>
              </a:defRPr>
            </a:lvl4pPr>
            <a:lvl5pPr marL="2057400" indent="-228600">
              <a:lnSpc>
                <a:spcPct val="120000"/>
              </a:lnSpc>
              <a:spcBef>
                <a:spcPts val="500"/>
              </a:spcBef>
              <a:buFont typeface="Arial" panose="020B0604020202020204" pitchFamily="34" charset="0"/>
              <a:buChar char="•"/>
              <a:defRPr b="0" i="0">
                <a:solidFill>
                  <a:srgbClr val="191919"/>
                </a:solidFill>
                <a:latin typeface="Roboto Regular"/>
                <a:cs typeface="Roboto Regular"/>
              </a:defRPr>
            </a:lvl5pPr>
            <a:lvl6pPr marL="2514600" indent="-228600">
              <a:lnSpc>
                <a:spcPct val="90000"/>
              </a:lnSpc>
              <a:spcBef>
                <a:spcPts val="500"/>
              </a:spcBef>
              <a:buFont typeface="Arial" panose="020B0604020202020204" pitchFamily="34" charset="0"/>
              <a:buChar char="•"/>
              <a:defRPr sz="1800">
                <a:latin typeface="+mn-lt"/>
                <a:cs typeface="+mn-cs"/>
              </a:defRPr>
            </a:lvl6pPr>
            <a:lvl7pPr marL="2971800" indent="-228600">
              <a:lnSpc>
                <a:spcPct val="90000"/>
              </a:lnSpc>
              <a:spcBef>
                <a:spcPts val="500"/>
              </a:spcBef>
              <a:buFont typeface="Arial" panose="020B0604020202020204" pitchFamily="34" charset="0"/>
              <a:buChar char="•"/>
              <a:defRPr sz="1800">
                <a:latin typeface="+mn-lt"/>
                <a:cs typeface="+mn-cs"/>
              </a:defRPr>
            </a:lvl7pPr>
            <a:lvl8pPr marL="3429000" indent="-228600">
              <a:lnSpc>
                <a:spcPct val="90000"/>
              </a:lnSpc>
              <a:spcBef>
                <a:spcPts val="500"/>
              </a:spcBef>
              <a:buFont typeface="Arial" panose="020B0604020202020204" pitchFamily="34" charset="0"/>
              <a:buChar char="•"/>
              <a:defRPr sz="1800">
                <a:latin typeface="+mn-lt"/>
                <a:cs typeface="+mn-cs"/>
              </a:defRPr>
            </a:lvl8pPr>
            <a:lvl9pPr marL="3886200" indent="-228600">
              <a:lnSpc>
                <a:spcPct val="90000"/>
              </a:lnSpc>
              <a:spcBef>
                <a:spcPts val="500"/>
              </a:spcBef>
              <a:buFont typeface="Arial" panose="020B0604020202020204" pitchFamily="34" charset="0"/>
              <a:buChar char="•"/>
              <a:defRPr sz="1800">
                <a:latin typeface="+mn-lt"/>
                <a:cs typeface="+mn-cs"/>
              </a:defRPr>
            </a:lvl9pPr>
          </a:lstStyle>
          <a:p>
            <a:pPr marL="0" marR="0" lvl="0" indent="0" algn="ctr"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prstClr val="black"/>
                </a:solidFill>
                <a:effectLst/>
                <a:uLnTx/>
                <a:uFillTx/>
                <a:latin typeface="Roboto" charset="0"/>
                <a:ea typeface="Roboto" charset="0"/>
              </a:rPr>
              <a:t>Clusters</a:t>
            </a:r>
          </a:p>
        </p:txBody>
      </p:sp>
      <p:sp>
        <p:nvSpPr>
          <p:cNvPr id="16" name="Content Placeholder 2">
            <a:extLst>
              <a:ext uri="{FF2B5EF4-FFF2-40B4-BE49-F238E27FC236}">
                <a16:creationId xmlns:a16="http://schemas.microsoft.com/office/drawing/2014/main" id="{ABF29C16-50FB-47C6-ABB9-BE61AA85C08D}"/>
              </a:ext>
            </a:extLst>
          </p:cNvPr>
          <p:cNvSpPr txBox="1">
            <a:spLocks/>
          </p:cNvSpPr>
          <p:nvPr/>
        </p:nvSpPr>
        <p:spPr bwMode="auto">
          <a:xfrm>
            <a:off x="8696443" y="4042534"/>
            <a:ext cx="2791024" cy="484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marR="0" lvl="0" indent="0" algn="ctr" defTabSz="914400" eaLnBrk="1" latinLnBrk="0" hangingPunct="1">
              <a:lnSpc>
                <a:spcPct val="130000"/>
              </a:lnSpc>
              <a:spcBef>
                <a:spcPts val="1000"/>
              </a:spcBef>
              <a:buClr>
                <a:srgbClr val="CC0000"/>
              </a:buClr>
              <a:buSzPct val="100000"/>
              <a:buFont typeface="Arial"/>
              <a:buNone/>
              <a:tabLst/>
              <a:defRPr kumimoji="0" sz="1800" b="0" i="0" u="none" strike="noStrike" cap="none" spc="0" normalizeH="0" baseline="0">
                <a:ln>
                  <a:noFill/>
                </a:ln>
                <a:solidFill>
                  <a:prstClr val="black"/>
                </a:solidFill>
                <a:effectLst/>
                <a:uLnTx/>
                <a:uFillTx/>
                <a:latin typeface="Roboto" charset="0"/>
                <a:ea typeface="Roboto" charset="0"/>
                <a:cs typeface="Roboto" charset="0"/>
              </a:defRPr>
            </a:lvl1pPr>
            <a:lvl2pPr marL="914400" indent="-457200">
              <a:lnSpc>
                <a:spcPct val="130000"/>
              </a:lnSpc>
              <a:spcBef>
                <a:spcPts val="500"/>
              </a:spcBef>
              <a:buClr>
                <a:srgbClr val="CC0000"/>
              </a:buClr>
              <a:buSzPct val="100000"/>
              <a:buFont typeface="Arial"/>
              <a:buChar char="•"/>
              <a:defRPr sz="2800" b="0" i="0">
                <a:solidFill>
                  <a:srgbClr val="636363"/>
                </a:solidFill>
                <a:latin typeface="Roboto Regular"/>
                <a:cs typeface="Roboto Regular"/>
              </a:defRPr>
            </a:lvl2pPr>
            <a:lvl3pPr marL="1257300" indent="-342900">
              <a:lnSpc>
                <a:spcPct val="130000"/>
              </a:lnSpc>
              <a:spcBef>
                <a:spcPts val="500"/>
              </a:spcBef>
              <a:buClr>
                <a:srgbClr val="CC0000"/>
              </a:buClr>
              <a:buSzPct val="100000"/>
              <a:buFont typeface="Arial"/>
              <a:buChar char="•"/>
              <a:defRPr sz="2400" b="0" i="0">
                <a:solidFill>
                  <a:srgbClr val="636363"/>
                </a:solidFill>
                <a:latin typeface="Roboto Regular"/>
                <a:cs typeface="Roboto Regular"/>
              </a:defRPr>
            </a:lvl3pPr>
            <a:lvl4pPr marL="1600200" indent="-228600">
              <a:lnSpc>
                <a:spcPct val="120000"/>
              </a:lnSpc>
              <a:spcBef>
                <a:spcPts val="500"/>
              </a:spcBef>
              <a:buFont typeface="Arial" panose="020B0604020202020204" pitchFamily="34" charset="0"/>
              <a:buChar char="•"/>
              <a:defRPr b="0" i="0">
                <a:solidFill>
                  <a:srgbClr val="191919"/>
                </a:solidFill>
                <a:latin typeface="Roboto Regular"/>
                <a:cs typeface="Roboto Regular"/>
              </a:defRPr>
            </a:lvl4pPr>
            <a:lvl5pPr marL="2057400" indent="-228600">
              <a:lnSpc>
                <a:spcPct val="120000"/>
              </a:lnSpc>
              <a:spcBef>
                <a:spcPts val="500"/>
              </a:spcBef>
              <a:buFont typeface="Arial" panose="020B0604020202020204" pitchFamily="34" charset="0"/>
              <a:buChar char="•"/>
              <a:defRPr b="0" i="0">
                <a:solidFill>
                  <a:srgbClr val="191919"/>
                </a:solidFill>
                <a:latin typeface="Roboto Regular"/>
                <a:cs typeface="Roboto Regular"/>
              </a:defRPr>
            </a:lvl5pPr>
            <a:lvl6pPr marL="2514600" indent="-228600">
              <a:lnSpc>
                <a:spcPct val="90000"/>
              </a:lnSpc>
              <a:spcBef>
                <a:spcPts val="500"/>
              </a:spcBef>
              <a:buFont typeface="Arial" panose="020B0604020202020204" pitchFamily="34" charset="0"/>
              <a:buChar char="•"/>
              <a:defRPr sz="1800">
                <a:latin typeface="+mn-lt"/>
                <a:cs typeface="+mn-cs"/>
              </a:defRPr>
            </a:lvl6pPr>
            <a:lvl7pPr marL="2971800" indent="-228600">
              <a:lnSpc>
                <a:spcPct val="90000"/>
              </a:lnSpc>
              <a:spcBef>
                <a:spcPts val="500"/>
              </a:spcBef>
              <a:buFont typeface="Arial" panose="020B0604020202020204" pitchFamily="34" charset="0"/>
              <a:buChar char="•"/>
              <a:defRPr sz="1800">
                <a:latin typeface="+mn-lt"/>
                <a:cs typeface="+mn-cs"/>
              </a:defRPr>
            </a:lvl7pPr>
            <a:lvl8pPr marL="3429000" indent="-228600">
              <a:lnSpc>
                <a:spcPct val="90000"/>
              </a:lnSpc>
              <a:spcBef>
                <a:spcPts val="500"/>
              </a:spcBef>
              <a:buFont typeface="Arial" panose="020B0604020202020204" pitchFamily="34" charset="0"/>
              <a:buChar char="•"/>
              <a:defRPr sz="1800">
                <a:latin typeface="+mn-lt"/>
                <a:cs typeface="+mn-cs"/>
              </a:defRPr>
            </a:lvl8pPr>
            <a:lvl9pPr marL="3886200" indent="-228600">
              <a:lnSpc>
                <a:spcPct val="90000"/>
              </a:lnSpc>
              <a:spcBef>
                <a:spcPts val="500"/>
              </a:spcBef>
              <a:buFont typeface="Arial" panose="020B0604020202020204" pitchFamily="34" charset="0"/>
              <a:buChar char="•"/>
              <a:defRPr sz="1800">
                <a:latin typeface="+mn-lt"/>
                <a:cs typeface="+mn-cs"/>
              </a:defRPr>
            </a:lvl9pPr>
          </a:lstStyle>
          <a:p>
            <a:pPr marL="0" marR="0" lvl="0" indent="0" algn="ctr"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prstClr val="black"/>
                </a:solidFill>
                <a:effectLst/>
                <a:uLnTx/>
                <a:uFillTx/>
                <a:latin typeface="Roboto" charset="0"/>
                <a:ea typeface="Roboto" charset="0"/>
              </a:rPr>
              <a:t>Availability Groups</a:t>
            </a:r>
          </a:p>
        </p:txBody>
      </p:sp>
      <p:pic>
        <p:nvPicPr>
          <p:cNvPr id="17" name="Picture 16">
            <a:extLst>
              <a:ext uri="{FF2B5EF4-FFF2-40B4-BE49-F238E27FC236}">
                <a16:creationId xmlns:a16="http://schemas.microsoft.com/office/drawing/2014/main" id="{862E1262-F618-4776-8C14-F0E58F37E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40" y="1834931"/>
            <a:ext cx="2988082" cy="763621"/>
          </a:xfrm>
          <a:prstGeom prst="rect">
            <a:avLst/>
          </a:prstGeom>
        </p:spPr>
      </p:pic>
      <p:pic>
        <p:nvPicPr>
          <p:cNvPr id="24" name="Picture 23">
            <a:extLst>
              <a:ext uri="{FF2B5EF4-FFF2-40B4-BE49-F238E27FC236}">
                <a16:creationId xmlns:a16="http://schemas.microsoft.com/office/drawing/2014/main" id="{07867F8B-45E3-4FBF-A5F9-2FF6E79AE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2970" y="1648686"/>
            <a:ext cx="1316125" cy="709474"/>
          </a:xfrm>
          <a:prstGeom prst="rect">
            <a:avLst/>
          </a:prstGeom>
        </p:spPr>
      </p:pic>
      <p:pic>
        <p:nvPicPr>
          <p:cNvPr id="25" name="Picture 24">
            <a:extLst>
              <a:ext uri="{FF2B5EF4-FFF2-40B4-BE49-F238E27FC236}">
                <a16:creationId xmlns:a16="http://schemas.microsoft.com/office/drawing/2014/main" id="{121AE6F1-248B-4BA5-92DB-B330A4D2E6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9741" y="3048527"/>
            <a:ext cx="783263" cy="872495"/>
          </a:xfrm>
          <a:prstGeom prst="rect">
            <a:avLst/>
          </a:prstGeom>
        </p:spPr>
      </p:pic>
      <p:pic>
        <p:nvPicPr>
          <p:cNvPr id="28" name="Picture 27" descr="A close up of a logo&#10;&#10;Description automatically generated">
            <a:extLst>
              <a:ext uri="{FF2B5EF4-FFF2-40B4-BE49-F238E27FC236}">
                <a16:creationId xmlns:a16="http://schemas.microsoft.com/office/drawing/2014/main" id="{F017A509-3212-774E-83D4-90813471EA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140" y="524884"/>
            <a:ext cx="2017689" cy="391013"/>
          </a:xfrm>
          <a:prstGeom prst="rect">
            <a:avLst/>
          </a:prstGeom>
        </p:spPr>
      </p:pic>
      <p:pic>
        <p:nvPicPr>
          <p:cNvPr id="1026" name="Picture 2">
            <a:extLst>
              <a:ext uri="{FF2B5EF4-FFF2-40B4-BE49-F238E27FC236}">
                <a16:creationId xmlns:a16="http://schemas.microsoft.com/office/drawing/2014/main" id="{6B6A3859-D0F6-EBE4-B0D7-7E689261F6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2238" y="4240661"/>
            <a:ext cx="1408190" cy="842690"/>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a:extLst>
              <a:ext uri="{FF2B5EF4-FFF2-40B4-BE49-F238E27FC236}">
                <a16:creationId xmlns:a16="http://schemas.microsoft.com/office/drawing/2014/main" id="{8E32FD31-ECB1-EC4B-8402-200E2F35DC08}"/>
              </a:ext>
            </a:extLst>
          </p:cNvPr>
          <p:cNvSpPr txBox="1">
            <a:spLocks/>
          </p:cNvSpPr>
          <p:nvPr/>
        </p:nvSpPr>
        <p:spPr bwMode="auto">
          <a:xfrm>
            <a:off x="4910716" y="5158274"/>
            <a:ext cx="2230509" cy="4407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6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prstClr val="black"/>
                </a:solidFill>
                <a:effectLst/>
                <a:uLnTx/>
                <a:uFillTx/>
                <a:latin typeface="Roboto" charset="0"/>
                <a:ea typeface="Roboto" charset="0"/>
                <a:cs typeface="Roboto" charset="0"/>
              </a:rPr>
              <a:t>Amazon RDS</a:t>
            </a:r>
            <a:endParaRPr kumimoji="0" lang="en-GB" sz="2000" b="1" i="0" u="none" strike="noStrike" kern="1200" cap="none" spc="0" normalizeH="0" baseline="0" noProof="0">
              <a:ln>
                <a:noFill/>
              </a:ln>
              <a:solidFill>
                <a:prstClr val="black"/>
              </a:solidFill>
              <a:effectLst/>
              <a:uLnTx/>
              <a:uFillTx/>
              <a:latin typeface="Roboto" charset="0"/>
              <a:ea typeface="Roboto" charset="0"/>
              <a:cs typeface="Roboto" charset="0"/>
            </a:endParaRPr>
          </a:p>
        </p:txBody>
      </p:sp>
      <p:pic>
        <p:nvPicPr>
          <p:cNvPr id="2" name="Picture 2" descr="Was Ist PostgreSQL?">
            <a:extLst>
              <a:ext uri="{FF2B5EF4-FFF2-40B4-BE49-F238E27FC236}">
                <a16:creationId xmlns:a16="http://schemas.microsoft.com/office/drawing/2014/main" id="{5B96851E-7237-6FA7-8F14-F436B164E11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593" t="26756" r="14765" b="27004"/>
          <a:stretch/>
        </p:blipFill>
        <p:spPr bwMode="auto">
          <a:xfrm>
            <a:off x="700029" y="4178691"/>
            <a:ext cx="2839191" cy="103081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AB5F2B0-9B44-8374-B42E-CC9201D99428}"/>
              </a:ext>
            </a:extLst>
          </p:cNvPr>
          <p:cNvSpPr txBox="1">
            <a:spLocks/>
          </p:cNvSpPr>
          <p:nvPr/>
        </p:nvSpPr>
        <p:spPr bwMode="auto">
          <a:xfrm>
            <a:off x="766704" y="5009129"/>
            <a:ext cx="2550206" cy="484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marR="0" lvl="0" indent="0" algn="ctr" defTabSz="914400" eaLnBrk="1" latinLnBrk="0" hangingPunct="1">
              <a:lnSpc>
                <a:spcPct val="130000"/>
              </a:lnSpc>
              <a:spcBef>
                <a:spcPts val="1000"/>
              </a:spcBef>
              <a:buClr>
                <a:srgbClr val="CC0000"/>
              </a:buClr>
              <a:buSzPct val="100000"/>
              <a:buFont typeface="Arial"/>
              <a:buNone/>
              <a:tabLst/>
              <a:defRPr kumimoji="0" sz="1800" b="0" i="0" u="none" strike="noStrike" cap="none" spc="0" normalizeH="0" baseline="0">
                <a:ln>
                  <a:noFill/>
                </a:ln>
                <a:solidFill>
                  <a:prstClr val="black"/>
                </a:solidFill>
                <a:effectLst/>
                <a:uLnTx/>
                <a:uFillTx/>
                <a:latin typeface="Roboto" charset="0"/>
                <a:ea typeface="Roboto" charset="0"/>
                <a:cs typeface="Roboto" charset="0"/>
              </a:defRPr>
            </a:lvl1pPr>
            <a:lvl2pPr marL="914400" indent="-457200">
              <a:lnSpc>
                <a:spcPct val="130000"/>
              </a:lnSpc>
              <a:spcBef>
                <a:spcPts val="500"/>
              </a:spcBef>
              <a:buClr>
                <a:srgbClr val="CC0000"/>
              </a:buClr>
              <a:buSzPct val="100000"/>
              <a:buFont typeface="Arial"/>
              <a:buChar char="•"/>
              <a:defRPr sz="2800" b="0" i="0">
                <a:solidFill>
                  <a:srgbClr val="636363"/>
                </a:solidFill>
                <a:latin typeface="Roboto Regular"/>
                <a:cs typeface="Roboto Regular"/>
              </a:defRPr>
            </a:lvl2pPr>
            <a:lvl3pPr marL="1257300" indent="-342900">
              <a:lnSpc>
                <a:spcPct val="130000"/>
              </a:lnSpc>
              <a:spcBef>
                <a:spcPts val="500"/>
              </a:spcBef>
              <a:buClr>
                <a:srgbClr val="CC0000"/>
              </a:buClr>
              <a:buSzPct val="100000"/>
              <a:buFont typeface="Arial"/>
              <a:buChar char="•"/>
              <a:defRPr sz="2400" b="0" i="0">
                <a:solidFill>
                  <a:srgbClr val="636363"/>
                </a:solidFill>
                <a:latin typeface="Roboto Regular"/>
                <a:cs typeface="Roboto Regular"/>
              </a:defRPr>
            </a:lvl3pPr>
            <a:lvl4pPr marL="1600200" indent="-228600">
              <a:lnSpc>
                <a:spcPct val="120000"/>
              </a:lnSpc>
              <a:spcBef>
                <a:spcPts val="500"/>
              </a:spcBef>
              <a:buFont typeface="Arial" panose="020B0604020202020204" pitchFamily="34" charset="0"/>
              <a:buChar char="•"/>
              <a:defRPr b="0" i="0">
                <a:solidFill>
                  <a:srgbClr val="191919"/>
                </a:solidFill>
                <a:latin typeface="Roboto Regular"/>
                <a:cs typeface="Roboto Regular"/>
              </a:defRPr>
            </a:lvl4pPr>
            <a:lvl5pPr marL="2057400" indent="-228600">
              <a:lnSpc>
                <a:spcPct val="120000"/>
              </a:lnSpc>
              <a:spcBef>
                <a:spcPts val="500"/>
              </a:spcBef>
              <a:buFont typeface="Arial" panose="020B0604020202020204" pitchFamily="34" charset="0"/>
              <a:buChar char="•"/>
              <a:defRPr b="0" i="0">
                <a:solidFill>
                  <a:srgbClr val="191919"/>
                </a:solidFill>
                <a:latin typeface="Roboto Regular"/>
                <a:cs typeface="Roboto Regular"/>
              </a:defRPr>
            </a:lvl5pPr>
            <a:lvl6pPr marL="2514600" indent="-228600">
              <a:lnSpc>
                <a:spcPct val="90000"/>
              </a:lnSpc>
              <a:spcBef>
                <a:spcPts val="500"/>
              </a:spcBef>
              <a:buFont typeface="Arial" panose="020B0604020202020204" pitchFamily="34" charset="0"/>
              <a:buChar char="•"/>
              <a:defRPr sz="1800">
                <a:latin typeface="+mn-lt"/>
                <a:cs typeface="+mn-cs"/>
              </a:defRPr>
            </a:lvl6pPr>
            <a:lvl7pPr marL="2971800" indent="-228600">
              <a:lnSpc>
                <a:spcPct val="90000"/>
              </a:lnSpc>
              <a:spcBef>
                <a:spcPts val="500"/>
              </a:spcBef>
              <a:buFont typeface="Arial" panose="020B0604020202020204" pitchFamily="34" charset="0"/>
              <a:buChar char="•"/>
              <a:defRPr sz="1800">
                <a:latin typeface="+mn-lt"/>
                <a:cs typeface="+mn-cs"/>
              </a:defRPr>
            </a:lvl7pPr>
            <a:lvl8pPr marL="3429000" indent="-228600">
              <a:lnSpc>
                <a:spcPct val="90000"/>
              </a:lnSpc>
              <a:spcBef>
                <a:spcPts val="500"/>
              </a:spcBef>
              <a:buFont typeface="Arial" panose="020B0604020202020204" pitchFamily="34" charset="0"/>
              <a:buChar char="•"/>
              <a:defRPr sz="1800">
                <a:latin typeface="+mn-lt"/>
                <a:cs typeface="+mn-cs"/>
              </a:defRPr>
            </a:lvl8pPr>
            <a:lvl9pPr marL="3886200" indent="-228600">
              <a:lnSpc>
                <a:spcPct val="90000"/>
              </a:lnSpc>
              <a:spcBef>
                <a:spcPts val="500"/>
              </a:spcBef>
              <a:buFont typeface="Arial" panose="020B0604020202020204" pitchFamily="34" charset="0"/>
              <a:buChar char="•"/>
              <a:defRPr sz="1800">
                <a:latin typeface="+mn-lt"/>
                <a:cs typeface="+mn-cs"/>
              </a:defRPr>
            </a:lvl9pPr>
          </a:lstStyle>
          <a:p>
            <a:pPr marL="0" marR="0" lvl="0" indent="0" algn="ctr"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prstClr val="black"/>
                </a:solidFill>
                <a:effectLst/>
                <a:uLnTx/>
                <a:uFillTx/>
                <a:latin typeface="Roboto" charset="0"/>
                <a:ea typeface="Roboto" charset="0"/>
              </a:rPr>
              <a:t>v 10+</a:t>
            </a:r>
          </a:p>
        </p:txBody>
      </p:sp>
      <p:sp>
        <p:nvSpPr>
          <p:cNvPr id="7" name="Rectangle 6">
            <a:extLst>
              <a:ext uri="{FF2B5EF4-FFF2-40B4-BE49-F238E27FC236}">
                <a16:creationId xmlns:a16="http://schemas.microsoft.com/office/drawing/2014/main" id="{10E412B6-5776-2D66-555F-B6308CD1C86E}"/>
              </a:ext>
            </a:extLst>
          </p:cNvPr>
          <p:cNvSpPr/>
          <p:nvPr/>
        </p:nvSpPr>
        <p:spPr>
          <a:xfrm>
            <a:off x="9461500" y="5791200"/>
            <a:ext cx="2730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1" i="0" u="none" strike="noStrike" kern="1200" cap="none" spc="0" normalizeH="0" baseline="0" noProof="0">
              <a:ln>
                <a:noFill/>
              </a:ln>
              <a:solidFill>
                <a:prstClr val="white"/>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A332713E-4862-45F8-425F-16B3EEFE5025}"/>
              </a:ext>
            </a:extLst>
          </p:cNvPr>
          <p:cNvGrpSpPr/>
          <p:nvPr/>
        </p:nvGrpSpPr>
        <p:grpSpPr>
          <a:xfrm>
            <a:off x="8516773" y="4739638"/>
            <a:ext cx="3224355" cy="1838948"/>
            <a:chOff x="2485925" y="4775035"/>
            <a:chExt cx="3224355" cy="1838948"/>
          </a:xfrm>
        </p:grpSpPr>
        <p:sp>
          <p:nvSpPr>
            <p:cNvPr id="13" name="Content Placeholder 2">
              <a:extLst>
                <a:ext uri="{FF2B5EF4-FFF2-40B4-BE49-F238E27FC236}">
                  <a16:creationId xmlns:a16="http://schemas.microsoft.com/office/drawing/2014/main" id="{A06ADBB5-F377-4E26-B698-AF4F9D93DAC1}"/>
                </a:ext>
              </a:extLst>
            </p:cNvPr>
            <p:cNvSpPr txBox="1">
              <a:spLocks/>
            </p:cNvSpPr>
            <p:nvPr/>
          </p:nvSpPr>
          <p:spPr bwMode="auto">
            <a:xfrm>
              <a:off x="3493200" y="6285113"/>
              <a:ext cx="1003300" cy="328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30000"/>
                </a:lnSpc>
                <a:spcBef>
                  <a:spcPts val="0"/>
                </a:spcBef>
                <a:spcAft>
                  <a:spcPct val="0"/>
                </a:spcAft>
                <a:buClr>
                  <a:srgbClr val="CC0000"/>
                </a:buClr>
                <a:buSzPct val="100000"/>
                <a:buFont typeface="Arial"/>
                <a:buNone/>
                <a:tabLst/>
                <a:defRPr/>
              </a:pPr>
              <a:r>
                <a:rPr kumimoji="0" lang="en-GB" sz="1100" b="1" i="0" u="none" strike="noStrike" kern="1200" cap="none" spc="0" normalizeH="0" baseline="0" noProof="0">
                  <a:ln>
                    <a:noFill/>
                  </a:ln>
                  <a:solidFill>
                    <a:prstClr val="black"/>
                  </a:solidFill>
                  <a:effectLst/>
                  <a:uLnTx/>
                  <a:uFillTx/>
                  <a:latin typeface="Roboto" charset="0"/>
                  <a:ea typeface="Roboto" charset="0"/>
                  <a:cs typeface="Roboto" charset="0"/>
                </a:rPr>
                <a:t>Amazon EC2</a:t>
              </a:r>
            </a:p>
          </p:txBody>
        </p:sp>
        <p:sp>
          <p:nvSpPr>
            <p:cNvPr id="14" name="Content Placeholder 2">
              <a:extLst>
                <a:ext uri="{FF2B5EF4-FFF2-40B4-BE49-F238E27FC236}">
                  <a16:creationId xmlns:a16="http://schemas.microsoft.com/office/drawing/2014/main" id="{1D3BB692-4906-4303-BAA9-88D7EC3EEEB5}"/>
                </a:ext>
              </a:extLst>
            </p:cNvPr>
            <p:cNvSpPr txBox="1">
              <a:spLocks/>
            </p:cNvSpPr>
            <p:nvPr/>
          </p:nvSpPr>
          <p:spPr bwMode="auto">
            <a:xfrm>
              <a:off x="2656758" y="5556882"/>
              <a:ext cx="2735836" cy="484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800" b="1" i="0" u="none" strike="noStrike" kern="1200" cap="none" spc="0" normalizeH="0" baseline="0" noProof="0">
                  <a:ln>
                    <a:noFill/>
                  </a:ln>
                  <a:solidFill>
                    <a:prstClr val="black"/>
                  </a:solidFill>
                  <a:effectLst/>
                  <a:uLnTx/>
                  <a:uFillTx/>
                  <a:latin typeface="Roboto" charset="0"/>
                  <a:ea typeface="Roboto" charset="0"/>
                  <a:cs typeface="Roboto" charset="0"/>
                </a:rPr>
                <a:t>Virtual Machines</a:t>
              </a:r>
            </a:p>
          </p:txBody>
        </p:sp>
        <p:pic>
          <p:nvPicPr>
            <p:cNvPr id="23" name="Picture 22">
              <a:extLst>
                <a:ext uri="{FF2B5EF4-FFF2-40B4-BE49-F238E27FC236}">
                  <a16:creationId xmlns:a16="http://schemas.microsoft.com/office/drawing/2014/main" id="{1A3C5927-8446-4671-8232-79BAE2B946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0184" y="4775035"/>
              <a:ext cx="872599" cy="747942"/>
            </a:xfrm>
            <a:prstGeom prst="rect">
              <a:avLst/>
            </a:prstGeom>
          </p:spPr>
        </p:pic>
        <p:pic>
          <p:nvPicPr>
            <p:cNvPr id="26" name="Picture 2" descr="Image result for amazon aws">
              <a:extLst>
                <a:ext uri="{FF2B5EF4-FFF2-40B4-BE49-F238E27FC236}">
                  <a16:creationId xmlns:a16="http://schemas.microsoft.com/office/drawing/2014/main" id="{16CFF69A-2D97-4273-BB04-7818C34D45E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25334" y="6018972"/>
              <a:ext cx="549641" cy="328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cloud">
              <a:extLst>
                <a:ext uri="{FF2B5EF4-FFF2-40B4-BE49-F238E27FC236}">
                  <a16:creationId xmlns:a16="http://schemas.microsoft.com/office/drawing/2014/main" id="{62FDEF5B-04B4-43F5-8E91-FF2B9B55911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94399" y="5938296"/>
              <a:ext cx="417981" cy="417981"/>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a16="http://schemas.microsoft.com/office/drawing/2014/main" id="{B12A9273-E5B1-4CC8-B3EB-BC780820FE7C}"/>
                </a:ext>
              </a:extLst>
            </p:cNvPr>
            <p:cNvSpPr txBox="1">
              <a:spLocks/>
            </p:cNvSpPr>
            <p:nvPr/>
          </p:nvSpPr>
          <p:spPr bwMode="auto">
            <a:xfrm>
              <a:off x="4488550" y="6247405"/>
              <a:ext cx="1221730" cy="328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100" b="1" i="0" u="none" strike="noStrike" kern="1200" cap="none" spc="0" normalizeH="0" baseline="0" noProof="0">
                  <a:ln>
                    <a:noFill/>
                  </a:ln>
                  <a:solidFill>
                    <a:prstClr val="black"/>
                  </a:solidFill>
                  <a:effectLst/>
                  <a:uLnTx/>
                  <a:uFillTx/>
                  <a:latin typeface="Roboto" charset="0"/>
                  <a:ea typeface="Roboto" charset="0"/>
                  <a:cs typeface="Roboto" charset="0"/>
                </a:rPr>
                <a:t>Google Cloud CE</a:t>
              </a:r>
            </a:p>
          </p:txBody>
        </p:sp>
        <p:pic>
          <p:nvPicPr>
            <p:cNvPr id="1030" name="Picture 6" descr="Image result for windows logo">
              <a:extLst>
                <a:ext uri="{FF2B5EF4-FFF2-40B4-BE49-F238E27FC236}">
                  <a16:creationId xmlns:a16="http://schemas.microsoft.com/office/drawing/2014/main" id="{17CA0196-0ED3-432A-AD9F-B6D6FFB9DFC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41380" y="5988314"/>
              <a:ext cx="327654" cy="327654"/>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92D09E7A-E8D8-48F3-996B-3FA4C7A2E24D}"/>
                </a:ext>
              </a:extLst>
            </p:cNvPr>
            <p:cNvSpPr txBox="1">
              <a:spLocks/>
            </p:cNvSpPr>
            <p:nvPr/>
          </p:nvSpPr>
          <p:spPr bwMode="auto">
            <a:xfrm>
              <a:off x="2485925" y="6283438"/>
              <a:ext cx="1003300" cy="328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30000"/>
                </a:lnSpc>
                <a:spcBef>
                  <a:spcPts val="1000"/>
                </a:spcBef>
                <a:spcAft>
                  <a:spcPct val="0"/>
                </a:spcAft>
                <a:buClr>
                  <a:srgbClr val="CC0000"/>
                </a:buClr>
                <a:buSzPct val="100000"/>
                <a:buFont typeface="Arial"/>
                <a:buNone/>
                <a:tabLst/>
                <a:defRPr/>
              </a:pPr>
              <a:r>
                <a:rPr kumimoji="0" lang="en-GB" sz="1100" b="1" i="0" u="none" strike="noStrike" kern="1200" cap="none" spc="0" normalizeH="0" baseline="0" noProof="0">
                  <a:ln>
                    <a:noFill/>
                  </a:ln>
                  <a:solidFill>
                    <a:prstClr val="black"/>
                  </a:solidFill>
                  <a:effectLst/>
                  <a:uLnTx/>
                  <a:uFillTx/>
                  <a:latin typeface="Roboto" charset="0"/>
                  <a:ea typeface="Roboto" charset="0"/>
                  <a:cs typeface="Roboto" charset="0"/>
                </a:rPr>
                <a:t>Windows</a:t>
              </a:r>
            </a:p>
          </p:txBody>
        </p:sp>
      </p:grpSp>
    </p:spTree>
    <p:extLst>
      <p:ext uri="{BB962C8B-B14F-4D97-AF65-F5344CB8AC3E}">
        <p14:creationId xmlns:p14="http://schemas.microsoft.com/office/powerpoint/2010/main" val="2745543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77076-2A82-8944-0866-3635BFCA4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A320A-EC6B-1227-AB72-C4ED57C71E1C}"/>
              </a:ext>
            </a:extLst>
          </p:cNvPr>
          <p:cNvSpPr>
            <a:spLocks noGrp="1"/>
          </p:cNvSpPr>
          <p:nvPr>
            <p:ph type="ctrTitle"/>
          </p:nvPr>
        </p:nvSpPr>
        <p:spPr>
          <a:xfrm>
            <a:off x="1181100" y="1771811"/>
            <a:ext cx="9753600" cy="2387600"/>
          </a:xfrm>
        </p:spPr>
        <p:txBody>
          <a:bodyPr/>
          <a:lstStyle/>
          <a:p>
            <a:r>
              <a:rPr lang="en-US"/>
              <a:t>2024 Roadmaps</a:t>
            </a:r>
          </a:p>
        </p:txBody>
      </p:sp>
    </p:spTree>
    <p:extLst>
      <p:ext uri="{BB962C8B-B14F-4D97-AF65-F5344CB8AC3E}">
        <p14:creationId xmlns:p14="http://schemas.microsoft.com/office/powerpoint/2010/main" val="2602367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3C05D05-3A9E-2F4F-AA59-05D3CC053913}"/>
              </a:ext>
            </a:extLst>
          </p:cNvPr>
          <p:cNvSpPr/>
          <p:nvPr/>
        </p:nvSpPr>
        <p:spPr>
          <a:xfrm flipV="1">
            <a:off x="0" y="12747"/>
            <a:ext cx="12192000" cy="387143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8">
            <a:extLst>
              <a:ext uri="{FF2B5EF4-FFF2-40B4-BE49-F238E27FC236}">
                <a16:creationId xmlns:a16="http://schemas.microsoft.com/office/drawing/2014/main" id="{3ACD7289-4A54-E24C-BF79-66DFC91209C9}"/>
              </a:ext>
            </a:extLst>
          </p:cNvPr>
          <p:cNvPicPr>
            <a:picLocks noChangeAspect="1"/>
          </p:cNvPicPr>
          <p:nvPr/>
        </p:nvPicPr>
        <p:blipFill>
          <a:blip r:embed="rId3"/>
          <a:stretch>
            <a:fillRect/>
          </a:stretch>
        </p:blipFill>
        <p:spPr>
          <a:xfrm>
            <a:off x="-122231" y="2904348"/>
            <a:ext cx="12436461" cy="1700466"/>
          </a:xfrm>
          <a:prstGeom prst="rect">
            <a:avLst/>
          </a:prstGeom>
        </p:spPr>
      </p:pic>
      <p:sp>
        <p:nvSpPr>
          <p:cNvPr id="12" name="Rectangle 11">
            <a:extLst>
              <a:ext uri="{FF2B5EF4-FFF2-40B4-BE49-F238E27FC236}">
                <a16:creationId xmlns:a16="http://schemas.microsoft.com/office/drawing/2014/main" id="{16ED328B-89B8-4380-9084-63DC7FDB1A8A}"/>
              </a:ext>
            </a:extLst>
          </p:cNvPr>
          <p:cNvSpPr/>
          <p:nvPr/>
        </p:nvSpPr>
        <p:spPr>
          <a:xfrm>
            <a:off x="2841748" y="1441390"/>
            <a:ext cx="8245428" cy="1158779"/>
          </a:xfrm>
          <a:prstGeom prst="rect">
            <a:avLst/>
          </a:prstGeom>
        </p:spPr>
        <p:txBody>
          <a:bodyPr wrap="square">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GB" sz="2800" b="0" i="0" u="none" strike="noStrike" kern="1200" cap="none" spc="0" normalizeH="0" baseline="0" noProof="0">
                <a:ln>
                  <a:noFill/>
                </a:ln>
                <a:solidFill>
                  <a:srgbClr val="CC0000"/>
                </a:solidFill>
                <a:effectLst/>
                <a:uLnTx/>
                <a:uFillTx/>
                <a:latin typeface="gatebase Medium" pitchFamily="2" charset="77"/>
                <a:ea typeface="Roboto" panose="02000000000000000000" pitchFamily="2" charset="0"/>
                <a:cs typeface="Arial" panose="020B0604020202020204" pitchFamily="34" charset="0"/>
              </a:rPr>
              <a:t>Manage large estates and automate monitoring processes across different technologies</a:t>
            </a:r>
          </a:p>
        </p:txBody>
      </p:sp>
      <p:sp>
        <p:nvSpPr>
          <p:cNvPr id="19" name="Title 2">
            <a:extLst>
              <a:ext uri="{FF2B5EF4-FFF2-40B4-BE49-F238E27FC236}">
                <a16:creationId xmlns:a16="http://schemas.microsoft.com/office/drawing/2014/main" id="{E3E04BA1-D198-2743-87A5-D072CCE899D0}"/>
              </a:ext>
            </a:extLst>
          </p:cNvPr>
          <p:cNvSpPr txBox="1">
            <a:spLocks/>
          </p:cNvSpPr>
          <p:nvPr/>
        </p:nvSpPr>
        <p:spPr bwMode="auto">
          <a:xfrm>
            <a:off x="2671815" y="517206"/>
            <a:ext cx="4517496" cy="477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fontAlgn="base">
              <a:lnSpc>
                <a:spcPct val="90000"/>
              </a:lnSpc>
              <a:spcBef>
                <a:spcPct val="0"/>
              </a:spcBef>
              <a:spcAft>
                <a:spcPct val="0"/>
              </a:spcAft>
              <a:defRPr sz="2500" b="0" i="0" kern="1200">
                <a:solidFill>
                  <a:srgbClr val="191919"/>
                </a:solidFill>
                <a:latin typeface="gatebase Medium" pitchFamily="2" charset="77"/>
                <a:ea typeface="+mj-ea"/>
                <a:cs typeface="gatebase Medium" pitchFamily="2" charset="77"/>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CC0000"/>
                </a:solidFill>
                <a:effectLst/>
                <a:uLnTx/>
                <a:uFillTx/>
                <a:latin typeface="gatebase Medium" pitchFamily="2" charset="77"/>
                <a:ea typeface="+mj-ea"/>
              </a:rPr>
              <a:t>|</a:t>
            </a:r>
            <a:r>
              <a:rPr kumimoji="0" lang="en-US" sz="2400" b="0" i="0" u="none" strike="noStrike" kern="1200" cap="none" spc="0" normalizeH="0" baseline="0" noProof="0">
                <a:ln>
                  <a:noFill/>
                </a:ln>
                <a:solidFill>
                  <a:srgbClr val="191919"/>
                </a:solidFill>
                <a:effectLst/>
                <a:uLnTx/>
                <a:uFillTx/>
                <a:latin typeface="gatebase Medium" pitchFamily="2" charset="77"/>
                <a:ea typeface="+mj-ea"/>
              </a:rPr>
              <a:t>  Product Vision and Roadmap</a:t>
            </a:r>
          </a:p>
        </p:txBody>
      </p:sp>
      <p:pic>
        <p:nvPicPr>
          <p:cNvPr id="22" name="Picture 21" descr="A close up of a logo&#10;&#10;Description automatically generated">
            <a:extLst>
              <a:ext uri="{FF2B5EF4-FFF2-40B4-BE49-F238E27FC236}">
                <a16:creationId xmlns:a16="http://schemas.microsoft.com/office/drawing/2014/main" id="{D9C00108-88A8-FD4E-A046-B20D49A5C4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140" y="524884"/>
            <a:ext cx="2017689" cy="391013"/>
          </a:xfrm>
          <a:prstGeom prst="rect">
            <a:avLst/>
          </a:prstGeom>
        </p:spPr>
      </p:pic>
      <p:sp>
        <p:nvSpPr>
          <p:cNvPr id="24" name="Rectangle 23">
            <a:extLst>
              <a:ext uri="{FF2B5EF4-FFF2-40B4-BE49-F238E27FC236}">
                <a16:creationId xmlns:a16="http://schemas.microsoft.com/office/drawing/2014/main" id="{2C788298-4510-F44D-B776-C9647C60D9D4}"/>
              </a:ext>
            </a:extLst>
          </p:cNvPr>
          <p:cNvSpPr/>
          <p:nvPr/>
        </p:nvSpPr>
        <p:spPr>
          <a:xfrm>
            <a:off x="500535" y="3549890"/>
            <a:ext cx="5399636" cy="2777171"/>
          </a:xfrm>
          <a:prstGeom prst="rect">
            <a:avLst/>
          </a:prstGeom>
        </p:spPr>
        <p:txBody>
          <a:bodyPr wrap="square">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3600" b="0" i="0" u="none" strike="noStrike" kern="1200" cap="none" spc="0" normalizeH="0" baseline="0" noProof="0">
                <a:ln>
                  <a:noFill/>
                </a:ln>
                <a:solidFill>
                  <a:srgbClr val="CC0000"/>
                </a:solidFill>
                <a:effectLst/>
                <a:uLnTx/>
                <a:uFillTx/>
                <a:latin typeface="gatebase Medium" pitchFamily="2" charset="77"/>
                <a:ea typeface="Roboto" pitchFamily="2" charset="0"/>
                <a:cs typeface="Arial" panose="020B0604020202020204" pitchFamily="34" charset="0"/>
              </a:rPr>
              <a:t>2023</a:t>
            </a:r>
          </a:p>
          <a:p>
            <a:pPr marL="285750" marR="0" lvl="0" indent="-285750" algn="l" defTabSz="914400" rtl="0" eaLnBrk="1" fontAlgn="base" latinLnBrk="0" hangingPunct="1">
              <a:lnSpc>
                <a:spcPct val="130000"/>
              </a:lnSpc>
              <a:spcBef>
                <a:spcPct val="0"/>
              </a:spcBef>
              <a:spcAft>
                <a:spcPct val="0"/>
              </a:spcAft>
              <a:buClr>
                <a:srgbClr val="CC0000"/>
              </a:buClr>
              <a:buSzTx/>
              <a:buFont typeface="Arial" panose="020B0604020202020204" pitchFamily="34" charset="0"/>
              <a:buChar char="•"/>
              <a:tabLst/>
              <a:defRPr/>
            </a:pPr>
            <a:r>
              <a:rPr kumimoji="0" lang="en-GB" sz="20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rPr>
              <a:t>PostgreSQL support </a:t>
            </a:r>
          </a:p>
          <a:p>
            <a:pPr marL="285750" marR="0" lvl="0" indent="-285750" algn="l" defTabSz="914400" rtl="0" eaLnBrk="1" fontAlgn="base" latinLnBrk="0" hangingPunct="1">
              <a:lnSpc>
                <a:spcPct val="130000"/>
              </a:lnSpc>
              <a:spcBef>
                <a:spcPct val="0"/>
              </a:spcBef>
              <a:spcAft>
                <a:spcPct val="0"/>
              </a:spcAft>
              <a:buClr>
                <a:srgbClr val="CC0000"/>
              </a:buClr>
              <a:buSzTx/>
              <a:buFont typeface="Arial" panose="020B0604020202020204" pitchFamily="34" charset="0"/>
              <a:buChar char="•"/>
              <a:tabLst/>
              <a:defRPr/>
            </a:pPr>
            <a:r>
              <a:rPr kumimoji="0" lang="en-GB" sz="20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rPr>
              <a:t>More diagnostic and performance info, e.g. index and schema changes</a:t>
            </a:r>
          </a:p>
          <a:p>
            <a:pPr marL="285750" marR="0" lvl="0" indent="-285750" algn="l" defTabSz="914400" rtl="0" eaLnBrk="1" fontAlgn="base" latinLnBrk="0" hangingPunct="1">
              <a:lnSpc>
                <a:spcPct val="130000"/>
              </a:lnSpc>
              <a:spcBef>
                <a:spcPct val="0"/>
              </a:spcBef>
              <a:spcAft>
                <a:spcPct val="0"/>
              </a:spcAft>
              <a:buClr>
                <a:srgbClr val="CC0000"/>
              </a:buClr>
              <a:buSzTx/>
              <a:buFont typeface="Arial" panose="020B0604020202020204" pitchFamily="34" charset="0"/>
              <a:buChar char="•"/>
              <a:tabLst/>
              <a:defRPr/>
            </a:pPr>
            <a:r>
              <a:rPr kumimoji="0" lang="en-GB" sz="20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rPr>
              <a:t>Additional cloud specific metrics and information</a:t>
            </a:r>
          </a:p>
        </p:txBody>
      </p:sp>
      <p:sp>
        <p:nvSpPr>
          <p:cNvPr id="25" name="Rectangle 24">
            <a:extLst>
              <a:ext uri="{FF2B5EF4-FFF2-40B4-BE49-F238E27FC236}">
                <a16:creationId xmlns:a16="http://schemas.microsoft.com/office/drawing/2014/main" id="{9A76F228-2B04-E545-A73F-1E756DAA4EE9}"/>
              </a:ext>
            </a:extLst>
          </p:cNvPr>
          <p:cNvSpPr/>
          <p:nvPr/>
        </p:nvSpPr>
        <p:spPr>
          <a:xfrm>
            <a:off x="6195220" y="3549889"/>
            <a:ext cx="5399637" cy="2377061"/>
          </a:xfrm>
          <a:prstGeom prst="rect">
            <a:avLst/>
          </a:prstGeom>
        </p:spPr>
        <p:txBody>
          <a:bodyPr wrap="square">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GB" sz="3600" b="0" i="0" u="none" strike="noStrike" kern="1200" cap="none" spc="0" normalizeH="0" baseline="0" noProof="0">
                <a:ln>
                  <a:noFill/>
                </a:ln>
                <a:solidFill>
                  <a:srgbClr val="CC0000"/>
                </a:solidFill>
                <a:effectLst/>
                <a:uLnTx/>
                <a:uFillTx/>
                <a:latin typeface="gatebase Medium" pitchFamily="2" charset="77"/>
                <a:ea typeface="Roboto" pitchFamily="2" charset="0"/>
                <a:cs typeface="Arial" panose="020B0604020202020204" pitchFamily="34" charset="0"/>
              </a:rPr>
              <a:t>2024+</a:t>
            </a:r>
            <a:endParaRPr kumimoji="0" lang="he-IL" sz="3600" b="0" i="0" u="none" strike="noStrike" kern="1200" cap="none" spc="0" normalizeH="0" baseline="0" noProof="0">
              <a:ln>
                <a:noFill/>
              </a:ln>
              <a:solidFill>
                <a:srgbClr val="CC0000"/>
              </a:solidFill>
              <a:effectLst/>
              <a:uLnTx/>
              <a:uFillTx/>
              <a:latin typeface="gatebase Medium" pitchFamily="2" charset="77"/>
              <a:ea typeface="Roboto" pitchFamily="2" charset="0"/>
              <a:cs typeface="Arial" panose="020B0604020202020204" pitchFamily="34" charset="0"/>
            </a:endParaRPr>
          </a:p>
          <a:p>
            <a:pPr marL="285750" marR="0" lvl="0" indent="-285750" algn="l" defTabSz="914400" rtl="0" eaLnBrk="1" fontAlgn="base" latinLnBrk="0" hangingPunct="1">
              <a:lnSpc>
                <a:spcPct val="130000"/>
              </a:lnSpc>
              <a:spcBef>
                <a:spcPct val="0"/>
              </a:spcBef>
              <a:spcAft>
                <a:spcPct val="0"/>
              </a:spcAft>
              <a:buClr>
                <a:srgbClr val="CC0000"/>
              </a:buClr>
              <a:buSzTx/>
              <a:buFont typeface="Arial" panose="020B0604020202020204" pitchFamily="34" charset="0"/>
              <a:buChar char="•"/>
              <a:tabLst/>
              <a:defRPr/>
            </a:pPr>
            <a:r>
              <a:rPr kumimoji="0" lang="en-GB" sz="20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rPr>
              <a:t>Support for additional RDBMSs</a:t>
            </a:r>
          </a:p>
          <a:p>
            <a:pPr marL="285750" marR="0" lvl="0" indent="-285750" algn="l" defTabSz="914400" rtl="0" eaLnBrk="1" fontAlgn="base" latinLnBrk="0" hangingPunct="1">
              <a:lnSpc>
                <a:spcPct val="130000"/>
              </a:lnSpc>
              <a:spcBef>
                <a:spcPct val="0"/>
              </a:spcBef>
              <a:spcAft>
                <a:spcPct val="0"/>
              </a:spcAft>
              <a:buClr>
                <a:srgbClr val="CC0000"/>
              </a:buClr>
              <a:buSzTx/>
              <a:buFont typeface="Arial" panose="020B0604020202020204" pitchFamily="34" charset="0"/>
              <a:buChar char="•"/>
              <a:tabLst/>
              <a:defRPr/>
            </a:pPr>
            <a:r>
              <a:rPr kumimoji="0" lang="en-GB" sz="20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rPr>
              <a:t>Enhanced workflows for common DBA scenarios</a:t>
            </a:r>
          </a:p>
          <a:p>
            <a:pPr marL="285750" marR="0" lvl="0" indent="-285750" algn="l" defTabSz="914400" rtl="0" eaLnBrk="1" fontAlgn="base" latinLnBrk="0" hangingPunct="1">
              <a:lnSpc>
                <a:spcPct val="130000"/>
              </a:lnSpc>
              <a:spcBef>
                <a:spcPct val="0"/>
              </a:spcBef>
              <a:spcAft>
                <a:spcPct val="0"/>
              </a:spcAft>
              <a:buClr>
                <a:srgbClr val="CC0000"/>
              </a:buClr>
              <a:buSzTx/>
              <a:buFont typeface="Arial" panose="020B0604020202020204" pitchFamily="34" charset="0"/>
              <a:buChar char="•"/>
              <a:tabLst/>
              <a:defRPr/>
            </a:pPr>
            <a:r>
              <a:rPr kumimoji="0" lang="en-GB" sz="20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rPr>
              <a:t>New reporting capabilities</a:t>
            </a:r>
          </a:p>
        </p:txBody>
      </p:sp>
      <p:pic>
        <p:nvPicPr>
          <p:cNvPr id="28" name="Picture 27">
            <a:extLst>
              <a:ext uri="{FF2B5EF4-FFF2-40B4-BE49-F238E27FC236}">
                <a16:creationId xmlns:a16="http://schemas.microsoft.com/office/drawing/2014/main" id="{4B0F1BC7-24B5-2D4C-A1AB-EB832597EFB2}"/>
              </a:ext>
            </a:extLst>
          </p:cNvPr>
          <p:cNvPicPr>
            <a:picLocks noChangeAspect="1"/>
          </p:cNvPicPr>
          <p:nvPr/>
        </p:nvPicPr>
        <p:blipFill>
          <a:blip r:embed="rId5"/>
          <a:stretch>
            <a:fillRect/>
          </a:stretch>
        </p:blipFill>
        <p:spPr>
          <a:xfrm>
            <a:off x="418549" y="1366120"/>
            <a:ext cx="2171280" cy="1357870"/>
          </a:xfrm>
          <a:prstGeom prst="rect">
            <a:avLst/>
          </a:prstGeom>
        </p:spPr>
      </p:pic>
    </p:spTree>
    <p:extLst>
      <p:ext uri="{BB962C8B-B14F-4D97-AF65-F5344CB8AC3E}">
        <p14:creationId xmlns:p14="http://schemas.microsoft.com/office/powerpoint/2010/main" val="4081461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C05D05-3A9E-2F4F-AA59-05D3CC053913}"/>
              </a:ext>
            </a:extLst>
          </p:cNvPr>
          <p:cNvSpPr/>
          <p:nvPr/>
        </p:nvSpPr>
        <p:spPr>
          <a:xfrm flipV="1">
            <a:off x="0" y="2330248"/>
            <a:ext cx="12192471" cy="45277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Roboto" panose="02000000000000000000" pitchFamily="2" charset="0"/>
              <a:ea typeface="+mn-ea"/>
              <a:cs typeface="+mn-cs"/>
            </a:endParaRPr>
          </a:p>
        </p:txBody>
      </p:sp>
      <p:sp>
        <p:nvSpPr>
          <p:cNvPr id="8" name="Title 9">
            <a:extLst>
              <a:ext uri="{FF2B5EF4-FFF2-40B4-BE49-F238E27FC236}">
                <a16:creationId xmlns:a16="http://schemas.microsoft.com/office/drawing/2014/main" id="{C21402A0-C25E-C059-6A13-E29B89B01B2B}"/>
              </a:ext>
            </a:extLst>
          </p:cNvPr>
          <p:cNvSpPr>
            <a:spLocks noGrp="1"/>
          </p:cNvSpPr>
          <p:nvPr>
            <p:ph type="title"/>
          </p:nvPr>
        </p:nvSpPr>
        <p:spPr>
          <a:xfrm>
            <a:off x="2342792" y="516392"/>
            <a:ext cx="6729646" cy="477054"/>
          </a:xfrm>
        </p:spPr>
        <p:txBody>
          <a:bodyPr>
            <a:normAutofit/>
          </a:bodyPr>
          <a:lstStyle/>
          <a:p>
            <a:r>
              <a:rPr lang="en-US" sz="2400">
                <a:latin typeface="gatebase Medium"/>
              </a:rPr>
              <a:t>Flyway roadmap</a:t>
            </a:r>
            <a:endParaRPr lang="en-US" sz="2400"/>
          </a:p>
        </p:txBody>
      </p:sp>
      <p:sp>
        <p:nvSpPr>
          <p:cNvPr id="3" name="Rectangle 2">
            <a:extLst>
              <a:ext uri="{FF2B5EF4-FFF2-40B4-BE49-F238E27FC236}">
                <a16:creationId xmlns:a16="http://schemas.microsoft.com/office/drawing/2014/main" id="{16ED328B-89B8-4380-9084-63DC7FDB1A8A}"/>
              </a:ext>
            </a:extLst>
          </p:cNvPr>
          <p:cNvSpPr/>
          <p:nvPr/>
        </p:nvSpPr>
        <p:spPr>
          <a:xfrm>
            <a:off x="500535" y="1254472"/>
            <a:ext cx="7778226" cy="954107"/>
          </a:xfrm>
          <a:prstGeom prst="rect">
            <a:avLst/>
          </a:prstGeom>
        </p:spPr>
        <p:txBody>
          <a:bodyPr wrap="square" lIns="91440" tIns="45720" rIns="91440" bIns="45720" anchor="t">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a:lstStyle>
          <a:p>
            <a:r>
              <a:rPr lang="en-GB" sz="2800" b="0">
                <a:latin typeface="gatebase Medium"/>
                <a:ea typeface="Roboto"/>
                <a:cs typeface="Arial"/>
              </a:rPr>
              <a:t>Automate database deployments across teams and technologies</a:t>
            </a:r>
            <a:endParaRPr lang="en-GB" sz="2800" b="0">
              <a:effectLst/>
              <a:latin typeface="gatebase Medium" panose="00000500000000000000" pitchFamily="50" charset="0"/>
              <a:ea typeface="Roboto" panose="02000000000000000000" pitchFamily="2" charset="0"/>
              <a:cs typeface="Arial"/>
            </a:endParaRPr>
          </a:p>
        </p:txBody>
      </p:sp>
      <p:sp>
        <p:nvSpPr>
          <p:cNvPr id="4" name="Rectangle 3">
            <a:extLst>
              <a:ext uri="{FF2B5EF4-FFF2-40B4-BE49-F238E27FC236}">
                <a16:creationId xmlns:a16="http://schemas.microsoft.com/office/drawing/2014/main" id="{2C788298-4510-F44D-B776-C9647C60D9D4}"/>
              </a:ext>
            </a:extLst>
          </p:cNvPr>
          <p:cNvSpPr/>
          <p:nvPr/>
        </p:nvSpPr>
        <p:spPr>
          <a:xfrm>
            <a:off x="452910" y="2709181"/>
            <a:ext cx="11083444" cy="3268074"/>
          </a:xfrm>
          <a:prstGeom prst="rect">
            <a:avLst/>
          </a:prstGeom>
        </p:spPr>
        <p:txBody>
          <a:bodyPr wrap="square" lIns="91440" tIns="45720" rIns="91440" bIns="45720" anchor="t">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a:lstStyle>
          <a:p>
            <a:pPr>
              <a:lnSpc>
                <a:spcPct val="130000"/>
              </a:lnSpc>
              <a:defRPr/>
            </a:pPr>
            <a:r>
              <a:rPr kumimoji="0" lang="en-US" sz="3600" b="0" i="0" u="none" strike="noStrike" kern="1200" cap="none" spc="0" normalizeH="0" baseline="0" noProof="0">
                <a:ln>
                  <a:noFill/>
                </a:ln>
                <a:solidFill>
                  <a:srgbClr val="CC0000"/>
                </a:solidFill>
                <a:effectLst/>
                <a:uLnTx/>
                <a:uFillTx/>
                <a:latin typeface="gatebase Medium"/>
                <a:ea typeface="Roboto"/>
                <a:cs typeface="Arial"/>
              </a:rPr>
              <a:t>2024</a:t>
            </a:r>
            <a:endParaRPr kumimoji="0" lang="en-US" sz="3600" b="0" i="0" u="none" strike="noStrike" kern="1200" cap="none" spc="0" normalizeH="0" baseline="0" noProof="0">
              <a:ln>
                <a:noFill/>
              </a:ln>
              <a:solidFill>
                <a:srgbClr val="CC0000"/>
              </a:solidFill>
              <a:effectLst/>
              <a:uLnTx/>
              <a:uFillTx/>
              <a:latin typeface="gatebase Medium" pitchFamily="2" charset="77"/>
              <a:ea typeface="Roboto" pitchFamily="2" charset="0"/>
            </a:endParaRPr>
          </a:p>
          <a:p>
            <a:pPr marL="285750" indent="-285750">
              <a:lnSpc>
                <a:spcPct val="130000"/>
              </a:lnSpc>
              <a:buClr>
                <a:srgbClr val="CC0000"/>
              </a:buClr>
              <a:buFont typeface="Arial" panose="020B0604020202020204" pitchFamily="34" charset="0"/>
              <a:buChar char="•"/>
              <a:defRPr/>
            </a:pPr>
            <a:r>
              <a:rPr lang="en-GB">
                <a:solidFill>
                  <a:srgbClr val="373737"/>
                </a:solidFill>
                <a:latin typeface="Roboto"/>
                <a:ea typeface="Roboto"/>
                <a:cs typeface="Arial"/>
              </a:rPr>
              <a:t>50+ database platforms covered by Flyway:</a:t>
            </a:r>
          </a:p>
          <a:p>
            <a:pPr marL="742950" lvl="1" indent="-285750">
              <a:lnSpc>
                <a:spcPct val="130000"/>
              </a:lnSpc>
              <a:buClr>
                <a:srgbClr val="CC0000"/>
              </a:buClr>
              <a:buFont typeface="Arial" panose="020B0604020202020204" pitchFamily="34" charset="0"/>
              <a:buChar char="•"/>
              <a:defRPr/>
            </a:pPr>
            <a:r>
              <a:rPr lang="en-GB" sz="1400" b="0">
                <a:solidFill>
                  <a:srgbClr val="373737"/>
                </a:solidFill>
                <a:latin typeface="Roboto"/>
                <a:ea typeface="Roboto"/>
                <a:cs typeface="Arial"/>
              </a:rPr>
              <a:t>Advanced capabilities: MariaDB, </a:t>
            </a:r>
            <a:r>
              <a:rPr lang="en-GB" sz="1400" b="0" err="1">
                <a:solidFill>
                  <a:srgbClr val="373737"/>
                </a:solidFill>
                <a:latin typeface="Roboto"/>
                <a:ea typeface="Roboto"/>
                <a:cs typeface="Arial"/>
              </a:rPr>
              <a:t>EnterpriseDB</a:t>
            </a:r>
            <a:r>
              <a:rPr lang="en-GB" sz="1400" b="0">
                <a:solidFill>
                  <a:srgbClr val="373737"/>
                </a:solidFill>
                <a:latin typeface="Roboto"/>
                <a:ea typeface="Roboto"/>
                <a:cs typeface="Arial"/>
              </a:rPr>
              <a:t> and </a:t>
            </a:r>
            <a:r>
              <a:rPr lang="en-GB" sz="1400" b="0" err="1">
                <a:solidFill>
                  <a:srgbClr val="373737"/>
                </a:solidFill>
                <a:latin typeface="Roboto"/>
                <a:ea typeface="Roboto"/>
                <a:cs typeface="Arial"/>
              </a:rPr>
              <a:t>Percona</a:t>
            </a:r>
            <a:r>
              <a:rPr lang="en-GB" sz="1400" b="0">
                <a:solidFill>
                  <a:srgbClr val="373737"/>
                </a:solidFill>
                <a:latin typeface="Roboto"/>
                <a:ea typeface="Roboto"/>
                <a:cs typeface="Arial"/>
              </a:rPr>
              <a:t> (Snowflake and </a:t>
            </a:r>
            <a:r>
              <a:rPr lang="en-GB" sz="1400" b="0" err="1">
                <a:solidFill>
                  <a:srgbClr val="373737"/>
                </a:solidFill>
                <a:latin typeface="Roboto"/>
                <a:ea typeface="Roboto"/>
                <a:cs typeface="Arial"/>
              </a:rPr>
              <a:t>TimescaleDB</a:t>
            </a:r>
            <a:r>
              <a:rPr lang="en-GB" sz="1400" b="0">
                <a:solidFill>
                  <a:srgbClr val="373737"/>
                </a:solidFill>
                <a:latin typeface="Roboto"/>
                <a:ea typeface="Roboto"/>
                <a:cs typeface="Arial"/>
              </a:rPr>
              <a:t> in preview)</a:t>
            </a:r>
          </a:p>
          <a:p>
            <a:pPr marL="742950" lvl="1" indent="-285750">
              <a:lnSpc>
                <a:spcPct val="130000"/>
              </a:lnSpc>
              <a:buClr>
                <a:srgbClr val="CC0000"/>
              </a:buClr>
              <a:buFont typeface="Arial" panose="020B0604020202020204" pitchFamily="34" charset="0"/>
              <a:buChar char="•"/>
              <a:defRPr/>
            </a:pPr>
            <a:r>
              <a:rPr lang="en-GB" sz="1400" b="0">
                <a:solidFill>
                  <a:srgbClr val="373737"/>
                </a:solidFill>
                <a:latin typeface="Roboto"/>
                <a:ea typeface="Roboto"/>
                <a:cs typeface="Arial"/>
              </a:rPr>
              <a:t>Foundational capabilities: MongoDB, </a:t>
            </a:r>
            <a:r>
              <a:rPr lang="en-GB" sz="1400" b="0" err="1">
                <a:solidFill>
                  <a:srgbClr val="373737"/>
                </a:solidFill>
                <a:latin typeface="Roboto"/>
                <a:ea typeface="Roboto"/>
                <a:cs typeface="Arial"/>
              </a:rPr>
              <a:t>ClickHouse</a:t>
            </a:r>
            <a:r>
              <a:rPr lang="en-GB" sz="1400" b="0">
                <a:solidFill>
                  <a:srgbClr val="373737"/>
                </a:solidFill>
                <a:latin typeface="Roboto"/>
                <a:ea typeface="Roboto"/>
                <a:cs typeface="Arial"/>
              </a:rPr>
              <a:t>, Databricks (Cassandra and Amazon </a:t>
            </a:r>
            <a:r>
              <a:rPr lang="en-GB" sz="1400" b="0" err="1">
                <a:solidFill>
                  <a:srgbClr val="373737"/>
                </a:solidFill>
                <a:latin typeface="Roboto"/>
                <a:ea typeface="Roboto"/>
                <a:cs typeface="Arial"/>
              </a:rPr>
              <a:t>DocumentDB</a:t>
            </a:r>
            <a:r>
              <a:rPr lang="en-GB" sz="1400" b="0">
                <a:solidFill>
                  <a:srgbClr val="373737"/>
                </a:solidFill>
                <a:latin typeface="Roboto"/>
                <a:ea typeface="Roboto"/>
                <a:cs typeface="Arial"/>
              </a:rPr>
              <a:t> in preview)</a:t>
            </a:r>
          </a:p>
          <a:p>
            <a:pPr marL="742950" lvl="1" indent="-285750">
              <a:lnSpc>
                <a:spcPct val="130000"/>
              </a:lnSpc>
              <a:buClr>
                <a:srgbClr val="CC0000"/>
              </a:buClr>
              <a:buFont typeface="Arial" panose="020B0604020202020204" pitchFamily="34" charset="0"/>
              <a:buChar char="•"/>
              <a:defRPr/>
            </a:pPr>
            <a:r>
              <a:rPr lang="en-GB" sz="1400" b="0">
                <a:solidFill>
                  <a:srgbClr val="373737"/>
                </a:solidFill>
                <a:latin typeface="Roboto"/>
                <a:ea typeface="Roboto"/>
                <a:cs typeface="Arial"/>
              </a:rPr>
              <a:t>Static data for Postgres</a:t>
            </a:r>
          </a:p>
          <a:p>
            <a:pPr marL="285750" indent="-285750">
              <a:lnSpc>
                <a:spcPct val="130000"/>
              </a:lnSpc>
              <a:buClr>
                <a:srgbClr val="CC0000"/>
              </a:buClr>
              <a:buFont typeface="Arial" panose="020B0604020202020204" pitchFamily="34" charset="0"/>
              <a:buChar char="•"/>
              <a:defRPr/>
            </a:pPr>
            <a:r>
              <a:rPr lang="en-GB">
                <a:solidFill>
                  <a:srgbClr val="373737"/>
                </a:solidFill>
                <a:latin typeface="Roboto"/>
                <a:ea typeface="Roboto"/>
                <a:cs typeface="Arial"/>
              </a:rPr>
              <a:t>Command line support comes out of preview for tasks surfaced in Flyway Desktop</a:t>
            </a:r>
          </a:p>
          <a:p>
            <a:pPr marL="742950" lvl="1" indent="-285750">
              <a:lnSpc>
                <a:spcPct val="130000"/>
              </a:lnSpc>
              <a:buClr>
                <a:srgbClr val="CC0000"/>
              </a:buClr>
              <a:buFont typeface="Arial" panose="020B0604020202020204" pitchFamily="34" charset="0"/>
              <a:buChar char="•"/>
              <a:defRPr/>
            </a:pPr>
            <a:r>
              <a:rPr lang="en-GB" sz="1400" b="0">
                <a:solidFill>
                  <a:srgbClr val="373737"/>
                </a:solidFill>
                <a:latin typeface="Roboto"/>
                <a:ea typeface="Roboto"/>
                <a:cs typeface="Arial"/>
              </a:rPr>
              <a:t>Including automated project set-up, baseline and script generation</a:t>
            </a:r>
          </a:p>
          <a:p>
            <a:pPr marL="285750" indent="-285750">
              <a:lnSpc>
                <a:spcPct val="130000"/>
              </a:lnSpc>
              <a:buClr>
                <a:srgbClr val="CC0000"/>
              </a:buClr>
              <a:buFont typeface="Arial" panose="020B0604020202020204" pitchFamily="34" charset="0"/>
              <a:buChar char="•"/>
              <a:defRPr/>
            </a:pPr>
            <a:r>
              <a:rPr lang="en-GB">
                <a:solidFill>
                  <a:srgbClr val="373737"/>
                </a:solidFill>
                <a:latin typeface="Roboto"/>
                <a:ea typeface="Roboto"/>
                <a:cs typeface="Arial"/>
              </a:rPr>
              <a:t>Selective migration script deployment in Flyway Desktop</a:t>
            </a:r>
          </a:p>
          <a:p>
            <a:pPr marL="742950" lvl="1" indent="-285750">
              <a:lnSpc>
                <a:spcPct val="130000"/>
              </a:lnSpc>
              <a:buClr>
                <a:srgbClr val="CC0000"/>
              </a:buClr>
              <a:buFont typeface="Arial" panose="020B0604020202020204" pitchFamily="34" charset="0"/>
              <a:buChar char="•"/>
              <a:defRPr/>
            </a:pPr>
            <a:r>
              <a:rPr lang="en-GB" sz="1400" b="0">
                <a:solidFill>
                  <a:srgbClr val="373737"/>
                </a:solidFill>
                <a:latin typeface="Roboto"/>
                <a:ea typeface="Roboto"/>
                <a:cs typeface="Arial"/>
              </a:rPr>
              <a:t>Bringing the flexibility to define rules that allow selected migration scripts to be deployed against specific environments</a:t>
            </a:r>
          </a:p>
        </p:txBody>
      </p:sp>
    </p:spTree>
    <p:extLst>
      <p:ext uri="{BB962C8B-B14F-4D97-AF65-F5344CB8AC3E}">
        <p14:creationId xmlns:p14="http://schemas.microsoft.com/office/powerpoint/2010/main" val="2798479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C05D05-3A9E-2F4F-AA59-05D3CC053913}"/>
              </a:ext>
            </a:extLst>
          </p:cNvPr>
          <p:cNvSpPr/>
          <p:nvPr/>
        </p:nvSpPr>
        <p:spPr>
          <a:xfrm flipV="1">
            <a:off x="0" y="2330248"/>
            <a:ext cx="12192000" cy="45277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Roboto" panose="02000000000000000000" pitchFamily="2" charset="0"/>
              <a:ea typeface="+mn-ea"/>
              <a:cs typeface="+mn-cs"/>
            </a:endParaRPr>
          </a:p>
        </p:txBody>
      </p:sp>
      <p:sp>
        <p:nvSpPr>
          <p:cNvPr id="8" name="Title 9">
            <a:extLst>
              <a:ext uri="{FF2B5EF4-FFF2-40B4-BE49-F238E27FC236}">
                <a16:creationId xmlns:a16="http://schemas.microsoft.com/office/drawing/2014/main" id="{C21402A0-C25E-C059-6A13-E29B89B01B2B}"/>
              </a:ext>
            </a:extLst>
          </p:cNvPr>
          <p:cNvSpPr>
            <a:spLocks noGrp="1"/>
          </p:cNvSpPr>
          <p:nvPr>
            <p:ph type="title"/>
          </p:nvPr>
        </p:nvSpPr>
        <p:spPr>
          <a:xfrm>
            <a:off x="2342792" y="516392"/>
            <a:ext cx="6729646" cy="477054"/>
          </a:xfrm>
        </p:spPr>
        <p:txBody>
          <a:bodyPr>
            <a:normAutofit/>
          </a:bodyPr>
          <a:lstStyle/>
          <a:p>
            <a:r>
              <a:rPr lang="en-US" sz="2400"/>
              <a:t>Roadmap</a:t>
            </a:r>
          </a:p>
        </p:txBody>
      </p:sp>
      <p:sp>
        <p:nvSpPr>
          <p:cNvPr id="3" name="Rectangle 2">
            <a:extLst>
              <a:ext uri="{FF2B5EF4-FFF2-40B4-BE49-F238E27FC236}">
                <a16:creationId xmlns:a16="http://schemas.microsoft.com/office/drawing/2014/main" id="{16ED328B-89B8-4380-9084-63DC7FDB1A8A}"/>
              </a:ext>
            </a:extLst>
          </p:cNvPr>
          <p:cNvSpPr/>
          <p:nvPr/>
        </p:nvSpPr>
        <p:spPr>
          <a:xfrm>
            <a:off x="500535" y="1254472"/>
            <a:ext cx="7778226" cy="954107"/>
          </a:xfrm>
          <a:prstGeom prst="rect">
            <a:avLst/>
          </a:prstGeom>
        </p:spPr>
        <p:txBody>
          <a:bodyPr wrap="square">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a:lstStyle>
          <a:p>
            <a:r>
              <a:rPr lang="en-GB" sz="2800" b="0">
                <a:effectLst/>
                <a:latin typeface="gatebase Medium" panose="00000500000000000000" pitchFamily="50" charset="0"/>
                <a:ea typeface="Roboto" panose="02000000000000000000" pitchFamily="2" charset="0"/>
              </a:rPr>
              <a:t>Enable test data management, </a:t>
            </a:r>
            <a:br>
              <a:rPr lang="en-GB" sz="2800" b="0">
                <a:effectLst/>
                <a:latin typeface="gatebase Medium" panose="00000500000000000000" pitchFamily="50" charset="0"/>
                <a:ea typeface="Roboto" panose="02000000000000000000" pitchFamily="2" charset="0"/>
              </a:rPr>
            </a:br>
            <a:r>
              <a:rPr lang="en-GB" sz="2800" b="0">
                <a:latin typeface="gatebase Medium" panose="00000500000000000000" pitchFamily="50" charset="0"/>
                <a:ea typeface="Roboto" panose="02000000000000000000" pitchFamily="2" charset="0"/>
              </a:rPr>
              <a:t>transform</a:t>
            </a:r>
            <a:r>
              <a:rPr lang="en-GB" sz="2800" b="0">
                <a:effectLst/>
                <a:latin typeface="gatebase Medium" panose="00000500000000000000" pitchFamily="50" charset="0"/>
                <a:ea typeface="Roboto" panose="02000000000000000000" pitchFamily="2" charset="0"/>
              </a:rPr>
              <a:t> software delivery</a:t>
            </a:r>
            <a:endParaRPr lang="en-GB" sz="2800" b="0">
              <a:effectLst/>
              <a:latin typeface="gatebase Medium" panose="00000500000000000000" pitchFamily="50" charset="0"/>
              <a:ea typeface="Roboto" panose="02000000000000000000" pitchFamily="2" charset="0"/>
              <a:cs typeface="Roboto" panose="02000000000000000000" pitchFamily="2" charset="0"/>
            </a:endParaRPr>
          </a:p>
        </p:txBody>
      </p:sp>
      <p:sp>
        <p:nvSpPr>
          <p:cNvPr id="4" name="Rectangle 3">
            <a:extLst>
              <a:ext uri="{FF2B5EF4-FFF2-40B4-BE49-F238E27FC236}">
                <a16:creationId xmlns:a16="http://schemas.microsoft.com/office/drawing/2014/main" id="{2C788298-4510-F44D-B776-C9647C60D9D4}"/>
              </a:ext>
            </a:extLst>
          </p:cNvPr>
          <p:cNvSpPr/>
          <p:nvPr/>
        </p:nvSpPr>
        <p:spPr>
          <a:xfrm>
            <a:off x="500535" y="2680606"/>
            <a:ext cx="11280648" cy="4061112"/>
          </a:xfrm>
          <a:prstGeom prst="rect">
            <a:avLst/>
          </a:prstGeom>
        </p:spPr>
        <p:txBody>
          <a:bodyPr wrap="square" lIns="91440" tIns="45720" rIns="91440" bIns="45720" anchor="t">
            <a:spAutoFit/>
          </a:bodyPr>
          <a:ls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3600" b="0" i="0" u="none" strike="noStrike" kern="1200" cap="none" spc="0" normalizeH="0" baseline="0" noProof="0">
                <a:ln>
                  <a:noFill/>
                </a:ln>
                <a:solidFill>
                  <a:srgbClr val="CC0000"/>
                </a:solidFill>
                <a:effectLst/>
                <a:uLnTx/>
                <a:uFillTx/>
                <a:latin typeface="gatebase Medium" pitchFamily="2" charset="77"/>
                <a:ea typeface="Roboto" pitchFamily="2" charset="0"/>
              </a:rPr>
              <a:t>2024</a:t>
            </a:r>
          </a:p>
          <a:p>
            <a:pPr marL="285750" marR="0" lvl="0" indent="-285750" algn="l" defTabSz="914400" rtl="0" eaLnBrk="1" fontAlgn="base" latinLnBrk="0" hangingPunct="1">
              <a:lnSpc>
                <a:spcPct val="130000"/>
              </a:lnSpc>
              <a:spcBef>
                <a:spcPct val="0"/>
              </a:spcBef>
              <a:spcAft>
                <a:spcPct val="0"/>
              </a:spcAft>
              <a:buClr>
                <a:srgbClr val="CC0000"/>
              </a:buClr>
              <a:buSzTx/>
              <a:buFont typeface="Arial" panose="020B0604020202020204" pitchFamily="34" charset="0"/>
              <a:buChar char="•"/>
              <a:tabLst/>
              <a:defRPr/>
            </a:pPr>
            <a:r>
              <a:rPr lang="en-GB">
                <a:solidFill>
                  <a:srgbClr val="373737"/>
                </a:solidFill>
                <a:latin typeface="Roboto" panose="02000000000000000000" pitchFamily="2" charset="0"/>
                <a:ea typeface="Roboto" panose="02000000000000000000" pitchFamily="2" charset="0"/>
              </a:rPr>
              <a:t>Rapidly sync data</a:t>
            </a:r>
          </a:p>
          <a:p>
            <a:pPr marL="742950" lvl="1" indent="-285750">
              <a:lnSpc>
                <a:spcPct val="130000"/>
              </a:lnSpc>
              <a:buClr>
                <a:srgbClr val="CC0000"/>
              </a:buClr>
              <a:buFont typeface="Arial" panose="020B0604020202020204" pitchFamily="34" charset="0"/>
              <a:buChar char="•"/>
              <a:defRPr/>
            </a:pPr>
            <a:r>
              <a:rPr lang="en-GB" sz="1600" b="0">
                <a:solidFill>
                  <a:srgbClr val="373737"/>
                </a:solidFill>
                <a:latin typeface="Roboto" panose="02000000000000000000" pitchFamily="2" charset="0"/>
                <a:ea typeface="Roboto" panose="02000000000000000000" pitchFamily="2" charset="0"/>
              </a:rPr>
              <a:t>Frequently sync your development and test environments to reflect production with quick, incremental updates</a:t>
            </a:r>
            <a:br>
              <a:rPr lang="en-GB" sz="1600" b="0">
                <a:solidFill>
                  <a:srgbClr val="373737"/>
                </a:solidFill>
                <a:latin typeface="Roboto" panose="02000000000000000000" pitchFamily="2" charset="0"/>
                <a:ea typeface="Roboto" panose="02000000000000000000" pitchFamily="2" charset="0"/>
              </a:rPr>
            </a:br>
            <a:endParaRPr lang="en-GB" sz="800" b="0">
              <a:solidFill>
                <a:srgbClr val="373737"/>
              </a:solidFill>
              <a:latin typeface="Roboto" panose="02000000000000000000" pitchFamily="2" charset="0"/>
              <a:ea typeface="Roboto" panose="02000000000000000000" pitchFamily="2" charset="0"/>
            </a:endParaRPr>
          </a:p>
          <a:p>
            <a:pPr marL="285750" indent="-285750">
              <a:lnSpc>
                <a:spcPct val="130000"/>
              </a:lnSpc>
              <a:buClr>
                <a:srgbClr val="CC0000"/>
              </a:buClr>
              <a:buFont typeface="Arial" panose="020B0604020202020204" pitchFamily="34" charset="0"/>
              <a:buChar char="•"/>
              <a:defRPr/>
            </a:pPr>
            <a:r>
              <a:rPr lang="en-GB">
                <a:solidFill>
                  <a:srgbClr val="373737"/>
                </a:solidFill>
                <a:latin typeface="Roboto" panose="02000000000000000000" pitchFamily="2" charset="0"/>
                <a:ea typeface="Roboto" panose="02000000000000000000" pitchFamily="2" charset="0"/>
              </a:rPr>
              <a:t>AI synthetic data generation  </a:t>
            </a:r>
          </a:p>
          <a:p>
            <a:pPr marL="742950" lvl="1" indent="-285750">
              <a:lnSpc>
                <a:spcPct val="130000"/>
              </a:lnSpc>
              <a:buClr>
                <a:srgbClr val="CC0000"/>
              </a:buClr>
              <a:buFont typeface="Arial" panose="020B0604020202020204" pitchFamily="34" charset="0"/>
              <a:buChar char="•"/>
              <a:defRPr/>
            </a:pPr>
            <a:r>
              <a:rPr lang="en-GB" sz="1600" b="0">
                <a:solidFill>
                  <a:srgbClr val="373737"/>
                </a:solidFill>
                <a:latin typeface="Roboto" panose="02000000000000000000" pitchFamily="2" charset="0"/>
                <a:ea typeface="Roboto" panose="02000000000000000000" pitchFamily="2" charset="0"/>
              </a:rPr>
              <a:t>Using the power of AI, curate the data you need, when you need it</a:t>
            </a:r>
            <a:br>
              <a:rPr lang="en-GB" sz="1600" b="0">
                <a:solidFill>
                  <a:srgbClr val="373737"/>
                </a:solidFill>
                <a:latin typeface="Roboto" panose="02000000000000000000" pitchFamily="2" charset="0"/>
                <a:ea typeface="Roboto" panose="02000000000000000000" pitchFamily="2" charset="0"/>
              </a:rPr>
            </a:br>
            <a:endParaRPr lang="en-GB" sz="800" b="0">
              <a:solidFill>
                <a:srgbClr val="373737"/>
              </a:solidFill>
              <a:latin typeface="Roboto" panose="02000000000000000000" pitchFamily="2" charset="0"/>
              <a:ea typeface="Roboto" panose="02000000000000000000" pitchFamily="2" charset="0"/>
            </a:endParaRPr>
          </a:p>
          <a:p>
            <a:pPr marL="285750" indent="-285750">
              <a:lnSpc>
                <a:spcPct val="130000"/>
              </a:lnSpc>
              <a:buClr>
                <a:srgbClr val="CC0000"/>
              </a:buClr>
              <a:buFont typeface="Arial" panose="020B0604020202020204" pitchFamily="34" charset="0"/>
              <a:buChar char="•"/>
              <a:defRPr/>
            </a:pPr>
            <a:r>
              <a:rPr lang="en-GB">
                <a:solidFill>
                  <a:srgbClr val="373737"/>
                </a:solidFill>
                <a:latin typeface="Roboto" panose="02000000000000000000" pitchFamily="2" charset="0"/>
                <a:ea typeface="Roboto" panose="02000000000000000000" pitchFamily="2" charset="0"/>
              </a:rPr>
              <a:t>Support for PaaS and Cloud databases</a:t>
            </a:r>
          </a:p>
          <a:p>
            <a:pPr marL="742950" lvl="1" indent="-285750">
              <a:lnSpc>
                <a:spcPct val="130000"/>
              </a:lnSpc>
              <a:buClr>
                <a:srgbClr val="CC0000"/>
              </a:buClr>
              <a:buFont typeface="Arial" panose="020B0604020202020204" pitchFamily="34" charset="0"/>
              <a:buChar char="•"/>
              <a:defRPr/>
            </a:pPr>
            <a:r>
              <a:rPr lang="en-GB" sz="1600" b="0">
                <a:solidFill>
                  <a:srgbClr val="373737"/>
                </a:solidFill>
                <a:latin typeface="Roboto" panose="02000000000000000000" pitchFamily="2" charset="0"/>
                <a:ea typeface="Roboto" panose="02000000000000000000" pitchFamily="2" charset="0"/>
              </a:rPr>
              <a:t>Additional flexibility to work with your data, wherever it is</a:t>
            </a:r>
            <a:br>
              <a:rPr lang="en-GB">
                <a:solidFill>
                  <a:srgbClr val="373737"/>
                </a:solidFill>
                <a:latin typeface="Roboto" panose="02000000000000000000" pitchFamily="2" charset="0"/>
                <a:ea typeface="Roboto" panose="02000000000000000000" pitchFamily="2" charset="0"/>
              </a:rPr>
            </a:br>
            <a:endParaRPr lang="en-GB" sz="800">
              <a:solidFill>
                <a:srgbClr val="373737"/>
              </a:solidFill>
              <a:latin typeface="Roboto" panose="02000000000000000000" pitchFamily="2" charset="0"/>
              <a:ea typeface="Roboto" panose="02000000000000000000" pitchFamily="2" charset="0"/>
            </a:endParaRPr>
          </a:p>
          <a:p>
            <a:pPr marL="285750" indent="-285750">
              <a:lnSpc>
                <a:spcPct val="130000"/>
              </a:lnSpc>
              <a:buClr>
                <a:srgbClr val="CC0000"/>
              </a:buClr>
              <a:buFont typeface="Arial" panose="020B0604020202020204" pitchFamily="34" charset="0"/>
              <a:buChar char="•"/>
              <a:defRPr/>
            </a:pPr>
            <a:r>
              <a:rPr kumimoji="0" lang="en-GB"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rPr>
              <a:t>Existing capability improvements </a:t>
            </a:r>
          </a:p>
          <a:p>
            <a:pPr marL="742950" lvl="1" indent="-285750">
              <a:lnSpc>
                <a:spcPct val="130000"/>
              </a:lnSpc>
              <a:buClr>
                <a:srgbClr val="CC0000"/>
              </a:buClr>
              <a:buFont typeface="Arial" panose="020B0604020202020204" pitchFamily="34" charset="0"/>
              <a:buChar char="•"/>
              <a:defRPr/>
            </a:pPr>
            <a:r>
              <a:rPr kumimoji="0" lang="en-GB" sz="16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rPr>
              <a:t>Automatic classification, masking, smart </a:t>
            </a:r>
            <a:r>
              <a:rPr kumimoji="0" lang="en-GB" sz="1600" b="0" i="0" u="none" strike="noStrike" kern="1200" cap="none" spc="0" normalizeH="0" baseline="0" noProof="0" err="1">
                <a:ln>
                  <a:noFill/>
                </a:ln>
                <a:solidFill>
                  <a:srgbClr val="373737"/>
                </a:solidFill>
                <a:effectLst/>
                <a:uLnTx/>
                <a:uFillTx/>
                <a:latin typeface="Roboto" panose="02000000000000000000" pitchFamily="2" charset="0"/>
                <a:ea typeface="Roboto" panose="02000000000000000000" pitchFamily="2" charset="0"/>
              </a:rPr>
              <a:t>subsetting</a:t>
            </a:r>
            <a:r>
              <a:rPr kumimoji="0" lang="en-GB" sz="16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rPr>
              <a:t>, virtualisation, integrations &amp; workflow</a:t>
            </a:r>
          </a:p>
        </p:txBody>
      </p:sp>
    </p:spTree>
    <p:extLst>
      <p:ext uri="{BB962C8B-B14F-4D97-AF65-F5344CB8AC3E}">
        <p14:creationId xmlns:p14="http://schemas.microsoft.com/office/powerpoint/2010/main" val="134150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566A-F6F7-4DD0-803A-1621A393B3FD}"/>
              </a:ext>
            </a:extLst>
          </p:cNvPr>
          <p:cNvSpPr>
            <a:spLocks noGrp="1"/>
          </p:cNvSpPr>
          <p:nvPr>
            <p:ph type="ctrTitle"/>
          </p:nvPr>
        </p:nvSpPr>
        <p:spPr>
          <a:xfrm>
            <a:off x="4744616" y="1754154"/>
            <a:ext cx="7029450" cy="4371716"/>
          </a:xfrm>
        </p:spPr>
        <p:txBody>
          <a:bodyPr>
            <a:normAutofit fontScale="90000"/>
          </a:bodyPr>
          <a:lstStyle/>
          <a:p>
            <a:r>
              <a:rPr lang="en-US" sz="3600">
                <a:latin typeface="Roboto" panose="02000000000000000000" pitchFamily="2" charset="0"/>
                <a:ea typeface="Roboto" panose="02000000000000000000" pitchFamily="2" charset="0"/>
              </a:rPr>
              <a:t>“DevOps is the union of people, process, and products to enable continuous delivery of value to our end users.”</a:t>
            </a:r>
            <a:br>
              <a:rPr lang="en-US">
                <a:latin typeface="Roboto" panose="02000000000000000000" pitchFamily="2" charset="0"/>
                <a:ea typeface="Roboto" panose="02000000000000000000" pitchFamily="2" charset="0"/>
              </a:rPr>
            </a:br>
            <a:br>
              <a:rPr lang="en-US" sz="2700">
                <a:latin typeface="Roboto" panose="02000000000000000000" pitchFamily="2" charset="0"/>
                <a:ea typeface="Roboto" panose="02000000000000000000" pitchFamily="2" charset="0"/>
              </a:rPr>
            </a:br>
            <a:r>
              <a:rPr lang="en-US" sz="2400" b="1">
                <a:latin typeface="Roboto" panose="02000000000000000000" pitchFamily="2" charset="0"/>
                <a:ea typeface="Roboto" panose="02000000000000000000" pitchFamily="2" charset="0"/>
              </a:rPr>
              <a:t>Donovan Brown,</a:t>
            </a:r>
            <a:br>
              <a:rPr lang="en-US" sz="2400" b="1">
                <a:latin typeface="Roboto" panose="02000000000000000000" pitchFamily="2" charset="0"/>
                <a:ea typeface="Roboto" panose="02000000000000000000" pitchFamily="2" charset="0"/>
              </a:rPr>
            </a:br>
            <a:r>
              <a:rPr lang="en-US" sz="2400" b="1">
                <a:latin typeface="Roboto" panose="02000000000000000000" pitchFamily="2" charset="0"/>
                <a:ea typeface="Roboto" panose="02000000000000000000" pitchFamily="2" charset="0"/>
              </a:rPr>
              <a:t>Partner Program Manager, Azure Incubations, Microsoft</a:t>
            </a:r>
            <a:endParaRPr lang="en-US" b="1">
              <a:latin typeface="Roboto" panose="02000000000000000000" pitchFamily="2" charset="0"/>
              <a:ea typeface="Roboto" panose="02000000000000000000" pitchFamily="2" charset="0"/>
            </a:endParaRPr>
          </a:p>
        </p:txBody>
      </p:sp>
      <p:pic>
        <p:nvPicPr>
          <p:cNvPr id="5" name="Picture 4" descr="A picture containing text, electronics&#10;&#10;Description automatically generated">
            <a:extLst>
              <a:ext uri="{FF2B5EF4-FFF2-40B4-BE49-F238E27FC236}">
                <a16:creationId xmlns:a16="http://schemas.microsoft.com/office/drawing/2014/main" id="{EC60B700-AF7C-4BA5-90AE-1978B2CB56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690" y="1400235"/>
            <a:ext cx="4057530" cy="4057530"/>
          </a:xfrm>
          <a:prstGeom prst="rect">
            <a:avLst/>
          </a:prstGeom>
        </p:spPr>
      </p:pic>
    </p:spTree>
    <p:extLst>
      <p:ext uri="{BB962C8B-B14F-4D97-AF65-F5344CB8AC3E}">
        <p14:creationId xmlns:p14="http://schemas.microsoft.com/office/powerpoint/2010/main" val="4287344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AE5-D0DB-E84E-A3F3-6A516460E698}"/>
              </a:ext>
            </a:extLst>
          </p:cNvPr>
          <p:cNvSpPr>
            <a:spLocks noGrp="1"/>
          </p:cNvSpPr>
          <p:nvPr>
            <p:ph type="ctrTitle"/>
          </p:nvPr>
        </p:nvSpPr>
        <p:spPr>
          <a:xfrm>
            <a:off x="1181100" y="1771811"/>
            <a:ext cx="9753600" cy="2387600"/>
          </a:xfrm>
        </p:spPr>
        <p:txBody>
          <a:bodyPr/>
          <a:lstStyle/>
          <a:p>
            <a:r>
              <a:rPr lang="en-US"/>
              <a:t>Next Steps</a:t>
            </a:r>
          </a:p>
        </p:txBody>
      </p:sp>
    </p:spTree>
    <p:extLst>
      <p:ext uri="{BB962C8B-B14F-4D97-AF65-F5344CB8AC3E}">
        <p14:creationId xmlns:p14="http://schemas.microsoft.com/office/powerpoint/2010/main" val="813918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D39275-DE38-C549-A97A-8678BD9BCA06}"/>
              </a:ext>
            </a:extLst>
          </p:cNvPr>
          <p:cNvSpPr/>
          <p:nvPr/>
        </p:nvSpPr>
        <p:spPr>
          <a:xfrm flipV="1">
            <a:off x="0" y="0"/>
            <a:ext cx="12192000" cy="2217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1">
            <a:extLst>
              <a:ext uri="{FF2B5EF4-FFF2-40B4-BE49-F238E27FC236}">
                <a16:creationId xmlns:a16="http://schemas.microsoft.com/office/drawing/2014/main" id="{32737793-85BF-C24D-8A26-1C82BA667631}"/>
              </a:ext>
            </a:extLst>
          </p:cNvPr>
          <p:cNvPicPr>
            <a:picLocks noChangeAspect="1"/>
          </p:cNvPicPr>
          <p:nvPr/>
        </p:nvPicPr>
        <p:blipFill>
          <a:blip r:embed="rId3"/>
          <a:stretch>
            <a:fillRect/>
          </a:stretch>
        </p:blipFill>
        <p:spPr>
          <a:xfrm>
            <a:off x="-122231" y="2904348"/>
            <a:ext cx="12436461" cy="1700466"/>
          </a:xfrm>
          <a:prstGeom prst="rect">
            <a:avLst/>
          </a:prstGeom>
        </p:spPr>
      </p:pic>
      <p:pic>
        <p:nvPicPr>
          <p:cNvPr id="4" name="Picture 3">
            <a:extLst>
              <a:ext uri="{FF2B5EF4-FFF2-40B4-BE49-F238E27FC236}">
                <a16:creationId xmlns:a16="http://schemas.microsoft.com/office/drawing/2014/main" id="{94DADD59-8A34-F64D-A960-78803D41A91D}"/>
              </a:ext>
            </a:extLst>
          </p:cNvPr>
          <p:cNvPicPr>
            <a:picLocks noChangeAspect="1"/>
          </p:cNvPicPr>
          <p:nvPr/>
        </p:nvPicPr>
        <p:blipFill>
          <a:blip r:embed="rId4"/>
          <a:stretch>
            <a:fillRect/>
          </a:stretch>
        </p:blipFill>
        <p:spPr>
          <a:xfrm>
            <a:off x="3022266" y="2626083"/>
            <a:ext cx="1058668" cy="1478262"/>
          </a:xfrm>
          <a:prstGeom prst="rect">
            <a:avLst/>
          </a:prstGeom>
        </p:spPr>
      </p:pic>
      <p:pic>
        <p:nvPicPr>
          <p:cNvPr id="5" name="Picture 4">
            <a:extLst>
              <a:ext uri="{FF2B5EF4-FFF2-40B4-BE49-F238E27FC236}">
                <a16:creationId xmlns:a16="http://schemas.microsoft.com/office/drawing/2014/main" id="{8329E505-2B0E-CB48-BBB8-985F362FC72B}"/>
              </a:ext>
            </a:extLst>
          </p:cNvPr>
          <p:cNvPicPr>
            <a:picLocks noChangeAspect="1"/>
          </p:cNvPicPr>
          <p:nvPr/>
        </p:nvPicPr>
        <p:blipFill>
          <a:blip r:embed="rId5"/>
          <a:stretch>
            <a:fillRect/>
          </a:stretch>
        </p:blipFill>
        <p:spPr>
          <a:xfrm>
            <a:off x="5156773" y="2471173"/>
            <a:ext cx="1172906" cy="1637777"/>
          </a:xfrm>
          <a:prstGeom prst="rect">
            <a:avLst/>
          </a:prstGeom>
        </p:spPr>
      </p:pic>
      <p:pic>
        <p:nvPicPr>
          <p:cNvPr id="6" name="Picture 5">
            <a:extLst>
              <a:ext uri="{FF2B5EF4-FFF2-40B4-BE49-F238E27FC236}">
                <a16:creationId xmlns:a16="http://schemas.microsoft.com/office/drawing/2014/main" id="{C4E5B9B2-E1B0-7541-86A5-D7C4E7BAA770}"/>
              </a:ext>
            </a:extLst>
          </p:cNvPr>
          <p:cNvPicPr>
            <a:picLocks noChangeAspect="1"/>
          </p:cNvPicPr>
          <p:nvPr/>
        </p:nvPicPr>
        <p:blipFill>
          <a:blip r:embed="rId6"/>
          <a:stretch>
            <a:fillRect/>
          </a:stretch>
        </p:blipFill>
        <p:spPr>
          <a:xfrm>
            <a:off x="7477560" y="2471173"/>
            <a:ext cx="1172906" cy="1637777"/>
          </a:xfrm>
          <a:prstGeom prst="rect">
            <a:avLst/>
          </a:prstGeom>
        </p:spPr>
      </p:pic>
      <p:pic>
        <p:nvPicPr>
          <p:cNvPr id="7" name="Picture 6">
            <a:extLst>
              <a:ext uri="{FF2B5EF4-FFF2-40B4-BE49-F238E27FC236}">
                <a16:creationId xmlns:a16="http://schemas.microsoft.com/office/drawing/2014/main" id="{04B20CC9-6F06-854F-930A-CB559A06AC7F}"/>
              </a:ext>
            </a:extLst>
          </p:cNvPr>
          <p:cNvPicPr>
            <a:picLocks noChangeAspect="1"/>
          </p:cNvPicPr>
          <p:nvPr/>
        </p:nvPicPr>
        <p:blipFill>
          <a:blip r:embed="rId7"/>
          <a:stretch>
            <a:fillRect/>
          </a:stretch>
        </p:blipFill>
        <p:spPr>
          <a:xfrm>
            <a:off x="9989560" y="2471173"/>
            <a:ext cx="1172906" cy="1637777"/>
          </a:xfrm>
          <a:prstGeom prst="rect">
            <a:avLst/>
          </a:prstGeom>
        </p:spPr>
      </p:pic>
      <p:sp>
        <p:nvSpPr>
          <p:cNvPr id="8" name="Content Placeholder 2">
            <a:extLst>
              <a:ext uri="{FF2B5EF4-FFF2-40B4-BE49-F238E27FC236}">
                <a16:creationId xmlns:a16="http://schemas.microsoft.com/office/drawing/2014/main" id="{89881970-42E8-9745-97B7-20376F510C7B}"/>
              </a:ext>
            </a:extLst>
          </p:cNvPr>
          <p:cNvSpPr txBox="1">
            <a:spLocks/>
          </p:cNvSpPr>
          <p:nvPr/>
        </p:nvSpPr>
        <p:spPr bwMode="auto">
          <a:xfrm>
            <a:off x="2616655" y="4279426"/>
            <a:ext cx="1869890" cy="1451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Technical articles </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written by the industry experts</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9" name="Content Placeholder 2">
            <a:extLst>
              <a:ext uri="{FF2B5EF4-FFF2-40B4-BE49-F238E27FC236}">
                <a16:creationId xmlns:a16="http://schemas.microsoft.com/office/drawing/2014/main" id="{76A53E1F-C699-744B-AF44-14F5D3F1C8AC}"/>
              </a:ext>
            </a:extLst>
          </p:cNvPr>
          <p:cNvSpPr txBox="1">
            <a:spLocks/>
          </p:cNvSpPr>
          <p:nvPr/>
        </p:nvSpPr>
        <p:spPr bwMode="auto">
          <a:xfrm>
            <a:off x="4808281" y="4279426"/>
            <a:ext cx="1869891" cy="1502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4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Thriving</a:t>
            </a:r>
          </a:p>
          <a:p>
            <a:pPr marL="0" marR="0" lvl="0" indent="0" algn="ctr" defTabSz="914400" rtl="0" eaLnBrk="1" fontAlgn="base" latinLnBrk="0" hangingPunct="1">
              <a:lnSpc>
                <a:spcPct val="100000"/>
              </a:lnSpc>
              <a:spcBef>
                <a:spcPts val="4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forums </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of SQL Server professionals</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0" name="Content Placeholder 2">
            <a:extLst>
              <a:ext uri="{FF2B5EF4-FFF2-40B4-BE49-F238E27FC236}">
                <a16:creationId xmlns:a16="http://schemas.microsoft.com/office/drawing/2014/main" id="{8B34EB58-0C44-9949-83DE-F295446012A4}"/>
              </a:ext>
            </a:extLst>
          </p:cNvPr>
          <p:cNvSpPr txBox="1">
            <a:spLocks/>
          </p:cNvSpPr>
          <p:nvPr/>
        </p:nvSpPr>
        <p:spPr bwMode="auto">
          <a:xfrm>
            <a:off x="6999908" y="4279426"/>
            <a:ext cx="2128210" cy="1451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Events programme </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of webinars, live streams &amp; summits</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1" name="Content Placeholder 2">
            <a:extLst>
              <a:ext uri="{FF2B5EF4-FFF2-40B4-BE49-F238E27FC236}">
                <a16:creationId xmlns:a16="http://schemas.microsoft.com/office/drawing/2014/main" id="{5320E4AA-AEC6-E244-B98E-9E9DE406898D}"/>
              </a:ext>
            </a:extLst>
          </p:cNvPr>
          <p:cNvSpPr txBox="1">
            <a:spLocks/>
          </p:cNvSpPr>
          <p:nvPr/>
        </p:nvSpPr>
        <p:spPr bwMode="auto">
          <a:xfrm>
            <a:off x="9449855" y="4279426"/>
            <a:ext cx="2265519" cy="1451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Community websites </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such as Simple Talk and SQL Server Central</a:t>
            </a:r>
            <a:endParaRPr kumimoji="0" lang="en-GB" sz="1000" b="0" i="0" u="none" strike="noStrike" kern="1200" cap="none" spc="0" normalizeH="0" baseline="0" noProof="0">
              <a:ln>
                <a:noFill/>
              </a:ln>
              <a:solidFill>
                <a:prstClr val="black"/>
              </a:solidFill>
              <a:effectLst/>
              <a:uLnTx/>
              <a:uFillTx/>
              <a:latin typeface="Roboto" charset="0"/>
              <a:ea typeface="Roboto" charset="0"/>
              <a:cs typeface="Roboto" charset="0"/>
            </a:endParaRPr>
          </a:p>
        </p:txBody>
      </p:sp>
      <p:sp>
        <p:nvSpPr>
          <p:cNvPr id="15" name="Content Placeholder 2">
            <a:extLst>
              <a:ext uri="{FF2B5EF4-FFF2-40B4-BE49-F238E27FC236}">
                <a16:creationId xmlns:a16="http://schemas.microsoft.com/office/drawing/2014/main" id="{471011BE-A393-E84F-911A-9E59AADEAFB2}"/>
              </a:ext>
            </a:extLst>
          </p:cNvPr>
          <p:cNvSpPr txBox="1">
            <a:spLocks/>
          </p:cNvSpPr>
          <p:nvPr/>
        </p:nvSpPr>
        <p:spPr bwMode="auto">
          <a:xfrm>
            <a:off x="425031" y="4279426"/>
            <a:ext cx="1869888" cy="1451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2400" b="0" i="0" u="none" strike="noStrike" kern="1200" cap="none" spc="0" normalizeH="0" baseline="0" noProof="0">
                <a:ln>
                  <a:noFill/>
                </a:ln>
                <a:solidFill>
                  <a:prstClr val="black"/>
                </a:solidFill>
                <a:effectLst/>
                <a:uLnTx/>
                <a:uFillTx/>
                <a:latin typeface="gatebase Medium" pitchFamily="2" charset="77"/>
                <a:ea typeface="Roboto" charset="0"/>
                <a:cs typeface="Roboto" charset="0"/>
              </a:rPr>
              <a:t>Redgate University </a:t>
            </a:r>
          </a:p>
          <a:p>
            <a:pPr marL="0" marR="0" lvl="0" indent="0" algn="ctr" defTabSz="914400" rtl="0" eaLnBrk="1" fontAlgn="base" latinLnBrk="0" hangingPunct="1">
              <a:lnSpc>
                <a:spcPct val="100000"/>
              </a:lnSpc>
              <a:spcBef>
                <a:spcPts val="1000"/>
              </a:spcBef>
              <a:spcAft>
                <a:spcPct val="0"/>
              </a:spcAft>
              <a:buClr>
                <a:srgbClr val="CC0000"/>
              </a:buClr>
              <a:buSzPct val="100000"/>
              <a:buFont typeface="Arial"/>
              <a:buNone/>
              <a:tabLst/>
              <a:defRPr/>
            </a:pPr>
            <a:r>
              <a:rPr kumimoji="0" lang="en-GB" sz="1600" b="0" i="0" u="none" strike="noStrike" kern="1200" cap="none" spc="0" normalizeH="0" baseline="0" noProof="0">
                <a:ln>
                  <a:noFill/>
                </a:ln>
                <a:solidFill>
                  <a:prstClr val="black"/>
                </a:solidFill>
                <a:effectLst/>
                <a:uLnTx/>
                <a:uFillTx/>
                <a:latin typeface="Roboto" charset="0"/>
                <a:ea typeface="Roboto" charset="0"/>
                <a:cs typeface="Roboto" charset="0"/>
              </a:rPr>
              <a:t>Self-paced online training courses</a:t>
            </a:r>
          </a:p>
        </p:txBody>
      </p:sp>
      <p:sp>
        <p:nvSpPr>
          <p:cNvPr id="16" name="Rectangle 15">
            <a:extLst>
              <a:ext uri="{FF2B5EF4-FFF2-40B4-BE49-F238E27FC236}">
                <a16:creationId xmlns:a16="http://schemas.microsoft.com/office/drawing/2014/main" id="{E2F0CF1E-DAF1-4940-A567-5116EB065FE1}"/>
              </a:ext>
            </a:extLst>
          </p:cNvPr>
          <p:cNvSpPr/>
          <p:nvPr/>
        </p:nvSpPr>
        <p:spPr>
          <a:xfrm>
            <a:off x="500535" y="1262489"/>
            <a:ext cx="11056257" cy="501676"/>
          </a:xfrm>
          <a:prstGeom prst="rect">
            <a:avLst/>
          </a:prstGeom>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GB" sz="2400"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rPr>
              <a:t>All the resources you need to get you and your team up and running</a:t>
            </a:r>
          </a:p>
        </p:txBody>
      </p:sp>
      <p:grpSp>
        <p:nvGrpSpPr>
          <p:cNvPr id="3" name="Group 2">
            <a:extLst>
              <a:ext uri="{FF2B5EF4-FFF2-40B4-BE49-F238E27FC236}">
                <a16:creationId xmlns:a16="http://schemas.microsoft.com/office/drawing/2014/main" id="{38A3F651-4873-AB44-8002-711059283B67}"/>
              </a:ext>
            </a:extLst>
          </p:cNvPr>
          <p:cNvGrpSpPr/>
          <p:nvPr/>
        </p:nvGrpSpPr>
        <p:grpSpPr>
          <a:xfrm>
            <a:off x="775037" y="2560846"/>
            <a:ext cx="1172906" cy="1543499"/>
            <a:chOff x="775037" y="2743733"/>
            <a:chExt cx="1172906" cy="1543499"/>
          </a:xfrm>
        </p:grpSpPr>
        <p:pic>
          <p:nvPicPr>
            <p:cNvPr id="14" name="Picture 13">
              <a:extLst>
                <a:ext uri="{FF2B5EF4-FFF2-40B4-BE49-F238E27FC236}">
                  <a16:creationId xmlns:a16="http://schemas.microsoft.com/office/drawing/2014/main" id="{94CA7B00-0CA3-8848-BE63-E156AE2B9215}"/>
                </a:ext>
              </a:extLst>
            </p:cNvPr>
            <p:cNvPicPr>
              <a:picLocks noChangeAspect="1"/>
            </p:cNvPicPr>
            <p:nvPr/>
          </p:nvPicPr>
          <p:blipFill rotWithShape="1">
            <a:blip r:embed="rId7"/>
            <a:srcRect t="38494"/>
            <a:stretch/>
          </p:blipFill>
          <p:spPr>
            <a:xfrm>
              <a:off x="775037" y="3279897"/>
              <a:ext cx="1172906" cy="1007335"/>
            </a:xfrm>
            <a:prstGeom prst="rect">
              <a:avLst/>
            </a:prstGeom>
          </p:spPr>
        </p:pic>
        <p:pic>
          <p:nvPicPr>
            <p:cNvPr id="20" name="Picture 19">
              <a:extLst>
                <a:ext uri="{FF2B5EF4-FFF2-40B4-BE49-F238E27FC236}">
                  <a16:creationId xmlns:a16="http://schemas.microsoft.com/office/drawing/2014/main" id="{EDFB725B-4D49-6143-B961-A134BE6ECA02}"/>
                </a:ext>
              </a:extLst>
            </p:cNvPr>
            <p:cNvPicPr>
              <a:picLocks noChangeAspect="1"/>
            </p:cNvPicPr>
            <p:nvPr/>
          </p:nvPicPr>
          <p:blipFill>
            <a:blip r:embed="rId8"/>
            <a:stretch>
              <a:fillRect/>
            </a:stretch>
          </p:blipFill>
          <p:spPr>
            <a:xfrm>
              <a:off x="1146486" y="2743733"/>
              <a:ext cx="504290" cy="504290"/>
            </a:xfrm>
            <a:prstGeom prst="rect">
              <a:avLst/>
            </a:prstGeom>
          </p:spPr>
        </p:pic>
      </p:grpSp>
      <p:pic>
        <p:nvPicPr>
          <p:cNvPr id="21" name="Picture 20">
            <a:extLst>
              <a:ext uri="{FF2B5EF4-FFF2-40B4-BE49-F238E27FC236}">
                <a16:creationId xmlns:a16="http://schemas.microsoft.com/office/drawing/2014/main" id="{FEAF86DA-CD1A-2A4D-B763-47921EC6AC17}"/>
              </a:ext>
            </a:extLst>
          </p:cNvPr>
          <p:cNvPicPr>
            <a:picLocks noChangeAspect="1"/>
          </p:cNvPicPr>
          <p:nvPr/>
        </p:nvPicPr>
        <p:blipFill>
          <a:blip r:embed="rId9"/>
          <a:stretch>
            <a:fillRect/>
          </a:stretch>
        </p:blipFill>
        <p:spPr>
          <a:xfrm>
            <a:off x="10062632" y="6101613"/>
            <a:ext cx="1782232" cy="426186"/>
          </a:xfrm>
          <a:prstGeom prst="rect">
            <a:avLst/>
          </a:prstGeom>
        </p:spPr>
      </p:pic>
      <p:sp>
        <p:nvSpPr>
          <p:cNvPr id="2" name="Title 1">
            <a:extLst>
              <a:ext uri="{FF2B5EF4-FFF2-40B4-BE49-F238E27FC236}">
                <a16:creationId xmlns:a16="http://schemas.microsoft.com/office/drawing/2014/main" id="{C7732EC7-82EA-626A-AB0F-2D8F16EBB201}"/>
              </a:ext>
            </a:extLst>
          </p:cNvPr>
          <p:cNvSpPr>
            <a:spLocks noGrp="1"/>
          </p:cNvSpPr>
          <p:nvPr>
            <p:ph type="title"/>
          </p:nvPr>
        </p:nvSpPr>
        <p:spPr>
          <a:xfrm>
            <a:off x="584200" y="365125"/>
            <a:ext cx="10020300" cy="855153"/>
          </a:xfrm>
        </p:spPr>
        <p:txBody>
          <a:bodyPr>
            <a:normAutofit/>
          </a:bodyPr>
          <a:lstStyle/>
          <a:p>
            <a:r>
              <a:rPr lang="en-GB" sz="4000"/>
              <a:t>Next Steps</a:t>
            </a:r>
          </a:p>
        </p:txBody>
      </p:sp>
    </p:spTree>
    <p:extLst>
      <p:ext uri="{BB962C8B-B14F-4D97-AF65-F5344CB8AC3E}">
        <p14:creationId xmlns:p14="http://schemas.microsoft.com/office/powerpoint/2010/main" val="3043380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21F388-A7CC-3C6A-4471-BCE01010DA42}"/>
              </a:ext>
            </a:extLst>
          </p:cNvPr>
          <p:cNvSpPr/>
          <p:nvPr/>
        </p:nvSpPr>
        <p:spPr>
          <a:xfrm>
            <a:off x="9031705" y="5832484"/>
            <a:ext cx="3160295" cy="792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43" name="Rectangle 42">
            <a:extLst>
              <a:ext uri="{FF2B5EF4-FFF2-40B4-BE49-F238E27FC236}">
                <a16:creationId xmlns:a16="http://schemas.microsoft.com/office/drawing/2014/main" id="{E4A9516B-C8F6-E883-6709-060A8538042E}"/>
              </a:ext>
            </a:extLst>
          </p:cNvPr>
          <p:cNvSpPr/>
          <p:nvPr/>
        </p:nvSpPr>
        <p:spPr>
          <a:xfrm>
            <a:off x="1379970" y="5037921"/>
            <a:ext cx="9296579" cy="1270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44" name="Rectangle 43">
            <a:extLst>
              <a:ext uri="{FF2B5EF4-FFF2-40B4-BE49-F238E27FC236}">
                <a16:creationId xmlns:a16="http://schemas.microsoft.com/office/drawing/2014/main" id="{86D24CE7-69B8-116F-3CF3-551AF060444C}"/>
              </a:ext>
            </a:extLst>
          </p:cNvPr>
          <p:cNvSpPr/>
          <p:nvPr/>
        </p:nvSpPr>
        <p:spPr>
          <a:xfrm>
            <a:off x="2336776" y="4855668"/>
            <a:ext cx="8179028"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36" name="Rectangle 35">
            <a:extLst>
              <a:ext uri="{FF2B5EF4-FFF2-40B4-BE49-F238E27FC236}">
                <a16:creationId xmlns:a16="http://schemas.microsoft.com/office/drawing/2014/main" id="{3664E2C7-AB49-0155-6E89-1897E2273AC2}"/>
              </a:ext>
            </a:extLst>
          </p:cNvPr>
          <p:cNvSpPr/>
          <p:nvPr/>
        </p:nvSpPr>
        <p:spPr>
          <a:xfrm>
            <a:off x="1379970" y="3350933"/>
            <a:ext cx="9296579" cy="1270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37" name="Rectangle 36">
            <a:extLst>
              <a:ext uri="{FF2B5EF4-FFF2-40B4-BE49-F238E27FC236}">
                <a16:creationId xmlns:a16="http://schemas.microsoft.com/office/drawing/2014/main" id="{2C82AD3D-967C-EF9C-9B76-232A225B926C}"/>
              </a:ext>
            </a:extLst>
          </p:cNvPr>
          <p:cNvSpPr/>
          <p:nvPr/>
        </p:nvSpPr>
        <p:spPr>
          <a:xfrm>
            <a:off x="2336776" y="3168680"/>
            <a:ext cx="8179028"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29" name="Rectangle 28">
            <a:extLst>
              <a:ext uri="{FF2B5EF4-FFF2-40B4-BE49-F238E27FC236}">
                <a16:creationId xmlns:a16="http://schemas.microsoft.com/office/drawing/2014/main" id="{F662F8D4-B650-971C-8BB3-3AB0CF85A937}"/>
              </a:ext>
            </a:extLst>
          </p:cNvPr>
          <p:cNvSpPr/>
          <p:nvPr/>
        </p:nvSpPr>
        <p:spPr>
          <a:xfrm>
            <a:off x="1379970" y="1663946"/>
            <a:ext cx="9296579" cy="1270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54F198E8-4475-8674-4EE9-813FB930D9F3}"/>
              </a:ext>
            </a:extLst>
          </p:cNvPr>
          <p:cNvSpPr/>
          <p:nvPr/>
        </p:nvSpPr>
        <p:spPr>
          <a:xfrm>
            <a:off x="2336776" y="1481693"/>
            <a:ext cx="8179028"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pic>
        <p:nvPicPr>
          <p:cNvPr id="3" name="Graphic 2">
            <a:extLst>
              <a:ext uri="{FF2B5EF4-FFF2-40B4-BE49-F238E27FC236}">
                <a16:creationId xmlns:a16="http://schemas.microsoft.com/office/drawing/2014/main" id="{32262AA6-1D89-077D-E09D-AA7B43E29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140" y="548397"/>
            <a:ext cx="1693732" cy="361584"/>
          </a:xfrm>
          <a:prstGeom prst="rect">
            <a:avLst/>
          </a:prstGeom>
        </p:spPr>
      </p:pic>
      <p:sp>
        <p:nvSpPr>
          <p:cNvPr id="6" name="Title 9">
            <a:extLst>
              <a:ext uri="{FF2B5EF4-FFF2-40B4-BE49-F238E27FC236}">
                <a16:creationId xmlns:a16="http://schemas.microsoft.com/office/drawing/2014/main" id="{24437592-A210-A96A-D11D-BB34B794DBF5}"/>
              </a:ext>
            </a:extLst>
          </p:cNvPr>
          <p:cNvSpPr>
            <a:spLocks noGrp="1"/>
          </p:cNvSpPr>
          <p:nvPr>
            <p:ph type="title"/>
          </p:nvPr>
        </p:nvSpPr>
        <p:spPr>
          <a:xfrm>
            <a:off x="2342792" y="517206"/>
            <a:ext cx="9072770" cy="477054"/>
          </a:xfrm>
        </p:spPr>
        <p:txBody>
          <a:bodyPr>
            <a:noAutofit/>
          </a:bodyPr>
          <a:lstStyle/>
          <a:p>
            <a:r>
              <a:rPr lang="en-US" sz="2400">
                <a:latin typeface="gatebase Medium"/>
              </a:rPr>
              <a:t>Maximize value with Redgate Professional Services</a:t>
            </a:r>
            <a:endParaRPr lang="en-US"/>
          </a:p>
        </p:txBody>
      </p:sp>
      <p:sp>
        <p:nvSpPr>
          <p:cNvPr id="32" name="TextBox 31">
            <a:extLst>
              <a:ext uri="{FF2B5EF4-FFF2-40B4-BE49-F238E27FC236}">
                <a16:creationId xmlns:a16="http://schemas.microsoft.com/office/drawing/2014/main" id="{A80DE58A-1937-93E6-A78F-7949B0CF9D03}"/>
              </a:ext>
            </a:extLst>
          </p:cNvPr>
          <p:cNvSpPr txBox="1"/>
          <p:nvPr/>
        </p:nvSpPr>
        <p:spPr>
          <a:xfrm>
            <a:off x="2733619" y="1591940"/>
            <a:ext cx="7268373" cy="1015663"/>
          </a:xfrm>
          <a:prstGeom prst="rect">
            <a:avLst/>
          </a:prstGeom>
          <a:noFill/>
        </p:spPr>
        <p:txBody>
          <a:bodyPr wrap="square">
            <a:spAutoFit/>
          </a:bodyPr>
          <a:lstStyle>
            <a:defPPr>
              <a:defRPr lang="en-US"/>
            </a:defPPr>
            <a:lvl1pPr algn="ctr">
              <a:defRPr sz="2600">
                <a:solidFill>
                  <a:schemeClr val="accent1"/>
                </a:solidFill>
                <a:latin typeface="Roboto Regular" panose="020B0604020202020204" charset="0"/>
                <a:cs typeface="Roboto Regular" panose="020B0604020202020204" charset="0"/>
              </a:defRPr>
            </a:lvl1pPr>
          </a:lstStyle>
          <a:p>
            <a:pPr algn="l"/>
            <a:r>
              <a:rPr lang="en-GB" sz="2000" b="0">
                <a:solidFill>
                  <a:schemeClr val="accent2"/>
                </a:solidFill>
                <a:latin typeface="Roboto Bold" panose="02000000000000000000" pitchFamily="2" charset="0"/>
                <a:ea typeface="Roboto Bold" panose="02000000000000000000" pitchFamily="2" charset="0"/>
              </a:rPr>
              <a:t>Instructor Led Training</a:t>
            </a:r>
          </a:p>
          <a:p>
            <a:pPr marL="342900" indent="-342900" algn="l">
              <a:buFont typeface="Arial" panose="020B0604020202020204" pitchFamily="34" charset="0"/>
              <a:buChar char="•"/>
            </a:pPr>
            <a:r>
              <a:rPr lang="en-GB" sz="2000" b="0">
                <a:solidFill>
                  <a:schemeClr val="accent2"/>
                </a:solidFill>
                <a:latin typeface="Roboto" panose="02000000000000000000" pitchFamily="2" charset="0"/>
                <a:ea typeface="Roboto" panose="02000000000000000000" pitchFamily="2" charset="0"/>
              </a:rPr>
              <a:t>1, 2 &amp; 3 day training courses – remote interactive sessions</a:t>
            </a:r>
          </a:p>
          <a:p>
            <a:pPr marL="342900" indent="-342900" algn="l">
              <a:buFont typeface="Arial" panose="020B0604020202020204" pitchFamily="34" charset="0"/>
              <a:buChar char="•"/>
            </a:pPr>
            <a:r>
              <a:rPr lang="en-GB" sz="2000" b="0">
                <a:solidFill>
                  <a:schemeClr val="accent2"/>
                </a:solidFill>
                <a:latin typeface="Roboto" panose="02000000000000000000" pitchFamily="2" charset="0"/>
                <a:ea typeface="Roboto" panose="02000000000000000000" pitchFamily="2" charset="0"/>
              </a:rPr>
              <a:t>Prepared content, combination of lessons &amp; hands on labs</a:t>
            </a:r>
          </a:p>
        </p:txBody>
      </p:sp>
      <p:sp>
        <p:nvSpPr>
          <p:cNvPr id="38" name="Freeform: Shape 37">
            <a:extLst>
              <a:ext uri="{FF2B5EF4-FFF2-40B4-BE49-F238E27FC236}">
                <a16:creationId xmlns:a16="http://schemas.microsoft.com/office/drawing/2014/main" id="{C0C70D60-724A-AD49-DAB5-6F0FD2005C10}"/>
              </a:ext>
            </a:extLst>
          </p:cNvPr>
          <p:cNvSpPr/>
          <p:nvPr/>
        </p:nvSpPr>
        <p:spPr>
          <a:xfrm rot="5400000">
            <a:off x="1307852" y="3070255"/>
            <a:ext cx="1270000" cy="1466850"/>
          </a:xfrm>
          <a:custGeom>
            <a:avLst/>
            <a:gdLst>
              <a:gd name="connsiteX0" fmla="*/ 0 w 1270000"/>
              <a:gd name="connsiteY0" fmla="*/ 1466850 h 1466850"/>
              <a:gd name="connsiteX1" fmla="*/ 0 w 1270000"/>
              <a:gd name="connsiteY1" fmla="*/ 196850 h 1466850"/>
              <a:gd name="connsiteX2" fmla="*/ 442186 w 1270000"/>
              <a:gd name="connsiteY2" fmla="*/ 196850 h 1466850"/>
              <a:gd name="connsiteX3" fmla="*/ 635001 w 1270000"/>
              <a:gd name="connsiteY3" fmla="*/ 0 h 1466850"/>
              <a:gd name="connsiteX4" fmla="*/ 827815 w 1270000"/>
              <a:gd name="connsiteY4" fmla="*/ 196850 h 1466850"/>
              <a:gd name="connsiteX5" fmla="*/ 1270000 w 1270000"/>
              <a:gd name="connsiteY5" fmla="*/ 196850 h 1466850"/>
              <a:gd name="connsiteX6" fmla="*/ 1270000 w 1270000"/>
              <a:gd name="connsiteY6" fmla="*/ 146685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000" h="1466850">
                <a:moveTo>
                  <a:pt x="0" y="1466850"/>
                </a:moveTo>
                <a:lnTo>
                  <a:pt x="0" y="196850"/>
                </a:lnTo>
                <a:lnTo>
                  <a:pt x="442186" y="196850"/>
                </a:lnTo>
                <a:lnTo>
                  <a:pt x="635001" y="0"/>
                </a:lnTo>
                <a:lnTo>
                  <a:pt x="827815" y="196850"/>
                </a:lnTo>
                <a:lnTo>
                  <a:pt x="1270000" y="196850"/>
                </a:lnTo>
                <a:lnTo>
                  <a:pt x="1270000" y="146685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latin typeface="Roboto" panose="02000000000000000000" pitchFamily="2" charset="0"/>
              <a:ea typeface="Roboto" panose="02000000000000000000" pitchFamily="2" charset="0"/>
            </a:endParaRPr>
          </a:p>
        </p:txBody>
      </p:sp>
      <p:sp>
        <p:nvSpPr>
          <p:cNvPr id="39" name="TextBox 38">
            <a:extLst>
              <a:ext uri="{FF2B5EF4-FFF2-40B4-BE49-F238E27FC236}">
                <a16:creationId xmlns:a16="http://schemas.microsoft.com/office/drawing/2014/main" id="{7D6BDA97-5628-B8FA-738F-3D5ED777E17A}"/>
              </a:ext>
            </a:extLst>
          </p:cNvPr>
          <p:cNvSpPr txBox="1"/>
          <p:nvPr/>
        </p:nvSpPr>
        <p:spPr>
          <a:xfrm>
            <a:off x="1659731" y="3449737"/>
            <a:ext cx="566242" cy="707886"/>
          </a:xfrm>
          <a:prstGeom prst="rect">
            <a:avLst/>
          </a:prstGeom>
          <a:noFill/>
        </p:spPr>
        <p:txBody>
          <a:bodyPr wrap="square">
            <a:spAutoFit/>
          </a:bodyPr>
          <a:lstStyle>
            <a:defPPr>
              <a:defRPr lang="en-US"/>
            </a:defPPr>
            <a:lvl1pPr algn="ctr">
              <a:defRPr sz="2600">
                <a:solidFill>
                  <a:schemeClr val="accent1"/>
                </a:solidFill>
                <a:latin typeface="Roboto Regular" panose="020B0604020202020204" charset="0"/>
                <a:cs typeface="Roboto Regular" panose="020B0604020202020204" charset="0"/>
              </a:defRPr>
            </a:lvl1pPr>
          </a:lstStyle>
          <a:p>
            <a:pPr algn="l"/>
            <a:r>
              <a:rPr lang="en-GB" sz="4000" b="0">
                <a:latin typeface="Roboto Bold" panose="02000000000000000000" pitchFamily="2" charset="0"/>
                <a:ea typeface="Roboto Bold" panose="02000000000000000000" pitchFamily="2" charset="0"/>
              </a:rPr>
              <a:t>1</a:t>
            </a:r>
          </a:p>
        </p:txBody>
      </p:sp>
      <p:sp>
        <p:nvSpPr>
          <p:cNvPr id="45" name="Freeform: Shape 44">
            <a:extLst>
              <a:ext uri="{FF2B5EF4-FFF2-40B4-BE49-F238E27FC236}">
                <a16:creationId xmlns:a16="http://schemas.microsoft.com/office/drawing/2014/main" id="{3E1D64BE-09C6-B46F-E07C-5AF54CC5BB1E}"/>
              </a:ext>
            </a:extLst>
          </p:cNvPr>
          <p:cNvSpPr/>
          <p:nvPr/>
        </p:nvSpPr>
        <p:spPr>
          <a:xfrm rot="5400000">
            <a:off x="1307852" y="4757243"/>
            <a:ext cx="1270000" cy="1466850"/>
          </a:xfrm>
          <a:custGeom>
            <a:avLst/>
            <a:gdLst>
              <a:gd name="connsiteX0" fmla="*/ 0 w 1270000"/>
              <a:gd name="connsiteY0" fmla="*/ 1466850 h 1466850"/>
              <a:gd name="connsiteX1" fmla="*/ 0 w 1270000"/>
              <a:gd name="connsiteY1" fmla="*/ 196850 h 1466850"/>
              <a:gd name="connsiteX2" fmla="*/ 442186 w 1270000"/>
              <a:gd name="connsiteY2" fmla="*/ 196850 h 1466850"/>
              <a:gd name="connsiteX3" fmla="*/ 635001 w 1270000"/>
              <a:gd name="connsiteY3" fmla="*/ 0 h 1466850"/>
              <a:gd name="connsiteX4" fmla="*/ 827815 w 1270000"/>
              <a:gd name="connsiteY4" fmla="*/ 196850 h 1466850"/>
              <a:gd name="connsiteX5" fmla="*/ 1270000 w 1270000"/>
              <a:gd name="connsiteY5" fmla="*/ 196850 h 1466850"/>
              <a:gd name="connsiteX6" fmla="*/ 1270000 w 1270000"/>
              <a:gd name="connsiteY6" fmla="*/ 146685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000" h="1466850">
                <a:moveTo>
                  <a:pt x="0" y="1466850"/>
                </a:moveTo>
                <a:lnTo>
                  <a:pt x="0" y="196850"/>
                </a:lnTo>
                <a:lnTo>
                  <a:pt x="442186" y="196850"/>
                </a:lnTo>
                <a:lnTo>
                  <a:pt x="635001" y="0"/>
                </a:lnTo>
                <a:lnTo>
                  <a:pt x="827815" y="196850"/>
                </a:lnTo>
                <a:lnTo>
                  <a:pt x="1270000" y="196850"/>
                </a:lnTo>
                <a:lnTo>
                  <a:pt x="1270000" y="146685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latin typeface="Roboto" panose="02000000000000000000" pitchFamily="2" charset="0"/>
              <a:ea typeface="Roboto" panose="02000000000000000000" pitchFamily="2" charset="0"/>
            </a:endParaRPr>
          </a:p>
        </p:txBody>
      </p:sp>
      <p:sp>
        <p:nvSpPr>
          <p:cNvPr id="46" name="TextBox 45">
            <a:extLst>
              <a:ext uri="{FF2B5EF4-FFF2-40B4-BE49-F238E27FC236}">
                <a16:creationId xmlns:a16="http://schemas.microsoft.com/office/drawing/2014/main" id="{23B8867A-B263-BDE5-1506-EE9BA4A489AB}"/>
              </a:ext>
            </a:extLst>
          </p:cNvPr>
          <p:cNvSpPr txBox="1"/>
          <p:nvPr/>
        </p:nvSpPr>
        <p:spPr>
          <a:xfrm>
            <a:off x="1659731" y="5136725"/>
            <a:ext cx="566242" cy="707886"/>
          </a:xfrm>
          <a:prstGeom prst="rect">
            <a:avLst/>
          </a:prstGeom>
          <a:noFill/>
        </p:spPr>
        <p:txBody>
          <a:bodyPr wrap="square">
            <a:spAutoFit/>
          </a:bodyPr>
          <a:lstStyle>
            <a:defPPr>
              <a:defRPr lang="en-US"/>
            </a:defPPr>
            <a:lvl1pPr algn="ctr">
              <a:defRPr sz="2600">
                <a:solidFill>
                  <a:schemeClr val="accent1"/>
                </a:solidFill>
                <a:latin typeface="Roboto Regular" panose="020B0604020202020204" charset="0"/>
                <a:cs typeface="Roboto Regular" panose="020B0604020202020204" charset="0"/>
              </a:defRPr>
            </a:lvl1pPr>
          </a:lstStyle>
          <a:p>
            <a:pPr algn="l"/>
            <a:r>
              <a:rPr lang="en-GB" sz="4000" b="0">
                <a:latin typeface="Roboto Bold" panose="02000000000000000000" pitchFamily="2" charset="0"/>
                <a:ea typeface="Roboto Bold" panose="02000000000000000000" pitchFamily="2" charset="0"/>
              </a:rPr>
              <a:t>1</a:t>
            </a:r>
          </a:p>
        </p:txBody>
      </p:sp>
      <p:sp>
        <p:nvSpPr>
          <p:cNvPr id="49" name="TextBox 48">
            <a:extLst>
              <a:ext uri="{FF2B5EF4-FFF2-40B4-BE49-F238E27FC236}">
                <a16:creationId xmlns:a16="http://schemas.microsoft.com/office/drawing/2014/main" id="{F37A5C5D-1BA7-3FDB-D925-6ED3A6CC3086}"/>
              </a:ext>
            </a:extLst>
          </p:cNvPr>
          <p:cNvSpPr txBox="1"/>
          <p:nvPr/>
        </p:nvSpPr>
        <p:spPr>
          <a:xfrm>
            <a:off x="2733619" y="3245032"/>
            <a:ext cx="7268373" cy="1015663"/>
          </a:xfrm>
          <a:prstGeom prst="rect">
            <a:avLst/>
          </a:prstGeom>
          <a:noFill/>
        </p:spPr>
        <p:txBody>
          <a:bodyPr wrap="square">
            <a:spAutoFit/>
          </a:bodyPr>
          <a:lstStyle>
            <a:defPPr>
              <a:defRPr lang="en-US"/>
            </a:defPPr>
            <a:lvl1pPr algn="ctr">
              <a:defRPr sz="2600">
                <a:solidFill>
                  <a:schemeClr val="accent1"/>
                </a:solidFill>
                <a:latin typeface="Roboto Regular" panose="020B0604020202020204" charset="0"/>
                <a:cs typeface="Roboto Regular" panose="020B0604020202020204" charset="0"/>
              </a:defRPr>
            </a:lvl1pPr>
          </a:lstStyle>
          <a:p>
            <a:pPr algn="l"/>
            <a:r>
              <a:rPr lang="en-GB" sz="2000" b="0">
                <a:solidFill>
                  <a:schemeClr val="accent2"/>
                </a:solidFill>
                <a:latin typeface="Roboto Bold" panose="02000000000000000000" pitchFamily="2" charset="0"/>
                <a:ea typeface="Roboto Bold" panose="02000000000000000000" pitchFamily="2" charset="0"/>
              </a:rPr>
              <a:t>Guided Installation</a:t>
            </a:r>
          </a:p>
          <a:p>
            <a:pPr marL="342900" indent="-342900" algn="l">
              <a:buFont typeface="Arial" panose="020B0604020202020204" pitchFamily="34" charset="0"/>
              <a:buChar char="•"/>
            </a:pPr>
            <a:r>
              <a:rPr lang="en-GB" sz="2000" b="0">
                <a:solidFill>
                  <a:schemeClr val="accent2"/>
                </a:solidFill>
                <a:latin typeface="Roboto" panose="02000000000000000000" pitchFamily="2" charset="0"/>
                <a:ea typeface="Roboto" panose="02000000000000000000" pitchFamily="2" charset="0"/>
              </a:rPr>
              <a:t>Requirements gathering &amp; technical documentation</a:t>
            </a:r>
          </a:p>
          <a:p>
            <a:pPr marL="342900" indent="-342900" algn="l">
              <a:buFont typeface="Arial" panose="020B0604020202020204" pitchFamily="34" charset="0"/>
              <a:buChar char="•"/>
            </a:pPr>
            <a:r>
              <a:rPr lang="en-GB" sz="2000" b="0">
                <a:solidFill>
                  <a:schemeClr val="accent2"/>
                </a:solidFill>
                <a:latin typeface="Roboto" panose="02000000000000000000" pitchFamily="2" charset="0"/>
                <a:ea typeface="Roboto" panose="02000000000000000000" pitchFamily="2" charset="0"/>
              </a:rPr>
              <a:t>Expert installation support via remote session</a:t>
            </a:r>
          </a:p>
        </p:txBody>
      </p:sp>
      <p:sp>
        <p:nvSpPr>
          <p:cNvPr id="50" name="TextBox 49">
            <a:extLst>
              <a:ext uri="{FF2B5EF4-FFF2-40B4-BE49-F238E27FC236}">
                <a16:creationId xmlns:a16="http://schemas.microsoft.com/office/drawing/2014/main" id="{87D5B0AE-093E-07BF-F2C1-670D12971609}"/>
              </a:ext>
            </a:extLst>
          </p:cNvPr>
          <p:cNvSpPr txBox="1"/>
          <p:nvPr/>
        </p:nvSpPr>
        <p:spPr>
          <a:xfrm>
            <a:off x="2733619" y="4982836"/>
            <a:ext cx="7268373" cy="1015663"/>
          </a:xfrm>
          <a:prstGeom prst="rect">
            <a:avLst/>
          </a:prstGeom>
          <a:noFill/>
        </p:spPr>
        <p:txBody>
          <a:bodyPr wrap="square">
            <a:spAutoFit/>
          </a:bodyPr>
          <a:lstStyle>
            <a:defPPr>
              <a:defRPr lang="en-US"/>
            </a:defPPr>
            <a:lvl1pPr algn="ctr">
              <a:defRPr sz="2600">
                <a:solidFill>
                  <a:schemeClr val="accent1"/>
                </a:solidFill>
                <a:latin typeface="Roboto Regular" panose="020B0604020202020204" charset="0"/>
                <a:cs typeface="Roboto Regular" panose="020B0604020202020204" charset="0"/>
              </a:defRPr>
            </a:lvl1pPr>
          </a:lstStyle>
          <a:p>
            <a:pPr algn="l"/>
            <a:r>
              <a:rPr lang="en-GB" sz="2000" b="0">
                <a:solidFill>
                  <a:schemeClr val="accent2"/>
                </a:solidFill>
                <a:latin typeface="Roboto Bold" panose="02000000000000000000" pitchFamily="2" charset="0"/>
                <a:ea typeface="Roboto Bold" panose="02000000000000000000" pitchFamily="2" charset="0"/>
              </a:rPr>
              <a:t>Configuration</a:t>
            </a:r>
          </a:p>
          <a:p>
            <a:pPr marL="342900" indent="-342900" algn="l">
              <a:buFont typeface="Arial" panose="020B0604020202020204" pitchFamily="34" charset="0"/>
              <a:buChar char="•"/>
            </a:pPr>
            <a:r>
              <a:rPr lang="en-GB" sz="2000" b="0">
                <a:solidFill>
                  <a:schemeClr val="accent2"/>
                </a:solidFill>
                <a:latin typeface="Roboto" panose="02000000000000000000" pitchFamily="2" charset="0"/>
                <a:ea typeface="Roboto" panose="02000000000000000000" pitchFamily="2" charset="0"/>
              </a:rPr>
              <a:t>Scope definition &amp; implementation plan</a:t>
            </a:r>
          </a:p>
          <a:p>
            <a:pPr marL="342900" indent="-342900" algn="l">
              <a:buFont typeface="Arial" panose="020B0604020202020204" pitchFamily="34" charset="0"/>
              <a:buChar char="•"/>
            </a:pPr>
            <a:r>
              <a:rPr lang="en-GB" sz="2000" b="0">
                <a:solidFill>
                  <a:schemeClr val="accent2"/>
                </a:solidFill>
                <a:latin typeface="Roboto" panose="02000000000000000000" pitchFamily="2" charset="0"/>
                <a:ea typeface="Roboto" panose="02000000000000000000" pitchFamily="2" charset="0"/>
              </a:rPr>
              <a:t>Technical configuration delivery</a:t>
            </a:r>
          </a:p>
        </p:txBody>
      </p:sp>
      <p:sp>
        <p:nvSpPr>
          <p:cNvPr id="18" name="Freeform: Shape 17">
            <a:extLst>
              <a:ext uri="{FF2B5EF4-FFF2-40B4-BE49-F238E27FC236}">
                <a16:creationId xmlns:a16="http://schemas.microsoft.com/office/drawing/2014/main" id="{E2C5877C-B4C6-836B-4178-69DB43066342}"/>
              </a:ext>
            </a:extLst>
          </p:cNvPr>
          <p:cNvSpPr/>
          <p:nvPr/>
        </p:nvSpPr>
        <p:spPr>
          <a:xfrm rot="5400000">
            <a:off x="1307852" y="1383268"/>
            <a:ext cx="1270000" cy="1466850"/>
          </a:xfrm>
          <a:custGeom>
            <a:avLst/>
            <a:gdLst>
              <a:gd name="connsiteX0" fmla="*/ 0 w 1270000"/>
              <a:gd name="connsiteY0" fmla="*/ 1466850 h 1466850"/>
              <a:gd name="connsiteX1" fmla="*/ 0 w 1270000"/>
              <a:gd name="connsiteY1" fmla="*/ 196850 h 1466850"/>
              <a:gd name="connsiteX2" fmla="*/ 442186 w 1270000"/>
              <a:gd name="connsiteY2" fmla="*/ 196850 h 1466850"/>
              <a:gd name="connsiteX3" fmla="*/ 635001 w 1270000"/>
              <a:gd name="connsiteY3" fmla="*/ 0 h 1466850"/>
              <a:gd name="connsiteX4" fmla="*/ 827815 w 1270000"/>
              <a:gd name="connsiteY4" fmla="*/ 196850 h 1466850"/>
              <a:gd name="connsiteX5" fmla="*/ 1270000 w 1270000"/>
              <a:gd name="connsiteY5" fmla="*/ 196850 h 1466850"/>
              <a:gd name="connsiteX6" fmla="*/ 1270000 w 1270000"/>
              <a:gd name="connsiteY6" fmla="*/ 146685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000" h="1466850">
                <a:moveTo>
                  <a:pt x="0" y="1466850"/>
                </a:moveTo>
                <a:lnTo>
                  <a:pt x="0" y="196850"/>
                </a:lnTo>
                <a:lnTo>
                  <a:pt x="442186" y="196850"/>
                </a:lnTo>
                <a:lnTo>
                  <a:pt x="635001" y="0"/>
                </a:lnTo>
                <a:lnTo>
                  <a:pt x="827815" y="196850"/>
                </a:lnTo>
                <a:lnTo>
                  <a:pt x="1270000" y="196850"/>
                </a:lnTo>
                <a:lnTo>
                  <a:pt x="1270000" y="146685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08425719-ADBF-0409-DECC-ABD09ECFEA14}"/>
              </a:ext>
            </a:extLst>
          </p:cNvPr>
          <p:cNvSpPr txBox="1"/>
          <p:nvPr/>
        </p:nvSpPr>
        <p:spPr>
          <a:xfrm>
            <a:off x="1659731" y="1762750"/>
            <a:ext cx="566242" cy="707886"/>
          </a:xfrm>
          <a:prstGeom prst="rect">
            <a:avLst/>
          </a:prstGeom>
          <a:noFill/>
        </p:spPr>
        <p:txBody>
          <a:bodyPr wrap="square">
            <a:spAutoFit/>
          </a:bodyPr>
          <a:lstStyle>
            <a:defPPr>
              <a:defRPr lang="en-US"/>
            </a:defPPr>
            <a:lvl1pPr algn="ctr">
              <a:defRPr sz="2600">
                <a:solidFill>
                  <a:schemeClr val="accent1"/>
                </a:solidFill>
                <a:latin typeface="Roboto Regular" panose="020B0604020202020204" charset="0"/>
                <a:cs typeface="Roboto Regular" panose="020B0604020202020204" charset="0"/>
              </a:defRPr>
            </a:lvl1pPr>
          </a:lstStyle>
          <a:p>
            <a:pPr algn="l"/>
            <a:r>
              <a:rPr lang="en-GB" sz="4000" b="0">
                <a:latin typeface="Roboto Bold" panose="02000000000000000000" pitchFamily="2" charset="0"/>
                <a:ea typeface="Roboto Bold" panose="02000000000000000000" pitchFamily="2" charset="0"/>
              </a:rPr>
              <a:t>1</a:t>
            </a:r>
          </a:p>
        </p:txBody>
      </p:sp>
      <p:pic>
        <p:nvPicPr>
          <p:cNvPr id="57" name="Graphic 56">
            <a:extLst>
              <a:ext uri="{FF2B5EF4-FFF2-40B4-BE49-F238E27FC236}">
                <a16:creationId xmlns:a16="http://schemas.microsoft.com/office/drawing/2014/main" id="{EA6435E2-43EE-6555-A9B3-C3D3CC4D41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2941" y="5109607"/>
            <a:ext cx="529249" cy="722877"/>
          </a:xfrm>
          <a:prstGeom prst="rect">
            <a:avLst/>
          </a:prstGeom>
        </p:spPr>
      </p:pic>
      <p:grpSp>
        <p:nvGrpSpPr>
          <p:cNvPr id="58" name="Group 53">
            <a:extLst>
              <a:ext uri="{FF2B5EF4-FFF2-40B4-BE49-F238E27FC236}">
                <a16:creationId xmlns:a16="http://schemas.microsoft.com/office/drawing/2014/main" id="{FA9D9147-ECE3-C7FE-49E2-8FDE758366C3}"/>
              </a:ext>
            </a:extLst>
          </p:cNvPr>
          <p:cNvGrpSpPr>
            <a:grpSpLocks/>
          </p:cNvGrpSpPr>
          <p:nvPr/>
        </p:nvGrpSpPr>
        <p:grpSpPr bwMode="auto">
          <a:xfrm>
            <a:off x="1653971" y="1679649"/>
            <a:ext cx="466297" cy="927954"/>
            <a:chOff x="1756" y="3855"/>
            <a:chExt cx="402" cy="800"/>
          </a:xfrm>
          <a:solidFill>
            <a:schemeClr val="bg1"/>
          </a:solidFill>
        </p:grpSpPr>
        <p:sp>
          <p:nvSpPr>
            <p:cNvPr id="59" name="Freeform 54">
              <a:extLst>
                <a:ext uri="{FF2B5EF4-FFF2-40B4-BE49-F238E27FC236}">
                  <a16:creationId xmlns:a16="http://schemas.microsoft.com/office/drawing/2014/main" id="{A4411F79-663C-3FBC-246D-A062772BC4A4}"/>
                </a:ext>
              </a:extLst>
            </p:cNvPr>
            <p:cNvSpPr>
              <a:spLocks noChangeArrowheads="1"/>
            </p:cNvSpPr>
            <p:nvPr/>
          </p:nvSpPr>
          <p:spPr bwMode="auto">
            <a:xfrm>
              <a:off x="1753" y="4144"/>
              <a:ext cx="405" cy="511"/>
            </a:xfrm>
            <a:custGeom>
              <a:avLst/>
              <a:gdLst>
                <a:gd name="T0" fmla="*/ 1789 w 1790"/>
                <a:gd name="T1" fmla="*/ 873 h 2256"/>
                <a:gd name="T2" fmla="*/ 1789 w 1790"/>
                <a:gd name="T3" fmla="*/ 873 h 2256"/>
                <a:gd name="T4" fmla="*/ 1675 w 1790"/>
                <a:gd name="T5" fmla="*/ 758 h 2256"/>
                <a:gd name="T6" fmla="*/ 1675 w 1790"/>
                <a:gd name="T7" fmla="*/ 758 h 2256"/>
                <a:gd name="T8" fmla="*/ 1432 w 1790"/>
                <a:gd name="T9" fmla="*/ 447 h 2256"/>
                <a:gd name="T10" fmla="*/ 993 w 1790"/>
                <a:gd name="T11" fmla="*/ 5 h 2256"/>
                <a:gd name="T12" fmla="*/ 526 w 1790"/>
                <a:gd name="T13" fmla="*/ 5 h 2256"/>
                <a:gd name="T14" fmla="*/ 194 w 1790"/>
                <a:gd name="T15" fmla="*/ 135 h 2256"/>
                <a:gd name="T16" fmla="*/ 16 w 1790"/>
                <a:gd name="T17" fmla="*/ 1031 h 2256"/>
                <a:gd name="T18" fmla="*/ 19 w 1790"/>
                <a:gd name="T19" fmla="*/ 1200 h 2256"/>
                <a:gd name="T20" fmla="*/ 133 w 1790"/>
                <a:gd name="T21" fmla="*/ 1314 h 2256"/>
                <a:gd name="T22" fmla="*/ 247 w 1790"/>
                <a:gd name="T23" fmla="*/ 1200 h 2256"/>
                <a:gd name="T24" fmla="*/ 244 w 1790"/>
                <a:gd name="T25" fmla="*/ 1026 h 2256"/>
                <a:gd name="T26" fmla="*/ 357 w 1790"/>
                <a:gd name="T27" fmla="*/ 295 h 2256"/>
                <a:gd name="T28" fmla="*/ 377 w 1790"/>
                <a:gd name="T29" fmla="*/ 278 h 2256"/>
                <a:gd name="T30" fmla="*/ 377 w 1790"/>
                <a:gd name="T31" fmla="*/ 2255 h 2256"/>
                <a:gd name="T32" fmla="*/ 725 w 1790"/>
                <a:gd name="T33" fmla="*/ 2255 h 2256"/>
                <a:gd name="T34" fmla="*/ 725 w 1790"/>
                <a:gd name="T35" fmla="*/ 1207 h 2256"/>
                <a:gd name="T36" fmla="*/ 770 w 1790"/>
                <a:gd name="T37" fmla="*/ 1207 h 2256"/>
                <a:gd name="T38" fmla="*/ 770 w 1790"/>
                <a:gd name="T39" fmla="*/ 2254 h 2256"/>
                <a:gd name="T40" fmla="*/ 1121 w 1790"/>
                <a:gd name="T41" fmla="*/ 2254 h 2256"/>
                <a:gd name="T42" fmla="*/ 1121 w 1790"/>
                <a:gd name="T43" fmla="*/ 335 h 2256"/>
                <a:gd name="T44" fmla="*/ 1219 w 1790"/>
                <a:gd name="T45" fmla="*/ 537 h 2256"/>
                <a:gd name="T46" fmla="*/ 1673 w 1790"/>
                <a:gd name="T47" fmla="*/ 988 h 2256"/>
                <a:gd name="T48" fmla="*/ 1788 w 1790"/>
                <a:gd name="T49" fmla="*/ 876 h 2256"/>
                <a:gd name="T50" fmla="*/ 1788 w 1790"/>
                <a:gd name="T51" fmla="*/ 876 h 2256"/>
                <a:gd name="T52" fmla="*/ 1789 w 1790"/>
                <a:gd name="T53" fmla="*/ 873 h 2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90" h="2256">
                  <a:moveTo>
                    <a:pt x="1789" y="873"/>
                  </a:moveTo>
                  <a:lnTo>
                    <a:pt x="1789" y="873"/>
                  </a:lnTo>
                  <a:cubicBezTo>
                    <a:pt x="1789" y="810"/>
                    <a:pt x="1738" y="759"/>
                    <a:pt x="1675" y="758"/>
                  </a:cubicBezTo>
                  <a:lnTo>
                    <a:pt x="1675" y="758"/>
                  </a:lnTo>
                  <a:cubicBezTo>
                    <a:pt x="1574" y="758"/>
                    <a:pt x="1514" y="633"/>
                    <a:pt x="1432" y="447"/>
                  </a:cubicBezTo>
                  <a:cubicBezTo>
                    <a:pt x="1348" y="250"/>
                    <a:pt x="1242" y="5"/>
                    <a:pt x="993" y="5"/>
                  </a:cubicBezTo>
                  <a:cubicBezTo>
                    <a:pt x="526" y="5"/>
                    <a:pt x="526" y="5"/>
                    <a:pt x="526" y="5"/>
                  </a:cubicBezTo>
                  <a:cubicBezTo>
                    <a:pt x="403" y="0"/>
                    <a:pt x="282" y="47"/>
                    <a:pt x="194" y="135"/>
                  </a:cubicBezTo>
                  <a:cubicBezTo>
                    <a:pt x="0" y="334"/>
                    <a:pt x="9" y="703"/>
                    <a:pt x="16" y="1031"/>
                  </a:cubicBezTo>
                  <a:cubicBezTo>
                    <a:pt x="16" y="1090"/>
                    <a:pt x="19" y="1147"/>
                    <a:pt x="19" y="1200"/>
                  </a:cubicBezTo>
                  <a:cubicBezTo>
                    <a:pt x="19" y="1263"/>
                    <a:pt x="70" y="1314"/>
                    <a:pt x="133" y="1314"/>
                  </a:cubicBezTo>
                  <a:cubicBezTo>
                    <a:pt x="195" y="1314"/>
                    <a:pt x="247" y="1263"/>
                    <a:pt x="247" y="1200"/>
                  </a:cubicBezTo>
                  <a:cubicBezTo>
                    <a:pt x="247" y="1145"/>
                    <a:pt x="247" y="1087"/>
                    <a:pt x="244" y="1026"/>
                  </a:cubicBezTo>
                  <a:cubicBezTo>
                    <a:pt x="237" y="758"/>
                    <a:pt x="229" y="424"/>
                    <a:pt x="357" y="295"/>
                  </a:cubicBezTo>
                  <a:cubicBezTo>
                    <a:pt x="363" y="289"/>
                    <a:pt x="370" y="283"/>
                    <a:pt x="377" y="278"/>
                  </a:cubicBezTo>
                  <a:cubicBezTo>
                    <a:pt x="377" y="2255"/>
                    <a:pt x="377" y="2255"/>
                    <a:pt x="377" y="2255"/>
                  </a:cubicBezTo>
                  <a:cubicBezTo>
                    <a:pt x="725" y="2255"/>
                    <a:pt x="725" y="2255"/>
                    <a:pt x="725" y="2255"/>
                  </a:cubicBezTo>
                  <a:cubicBezTo>
                    <a:pt x="725" y="1207"/>
                    <a:pt x="725" y="1207"/>
                    <a:pt x="725" y="1207"/>
                  </a:cubicBezTo>
                  <a:cubicBezTo>
                    <a:pt x="770" y="1207"/>
                    <a:pt x="770" y="1207"/>
                    <a:pt x="770" y="1207"/>
                  </a:cubicBezTo>
                  <a:cubicBezTo>
                    <a:pt x="770" y="2254"/>
                    <a:pt x="770" y="2254"/>
                    <a:pt x="770" y="2254"/>
                  </a:cubicBezTo>
                  <a:cubicBezTo>
                    <a:pt x="1121" y="2254"/>
                    <a:pt x="1121" y="2254"/>
                    <a:pt x="1121" y="2254"/>
                  </a:cubicBezTo>
                  <a:cubicBezTo>
                    <a:pt x="1121" y="335"/>
                    <a:pt x="1121" y="335"/>
                    <a:pt x="1121" y="335"/>
                  </a:cubicBezTo>
                  <a:cubicBezTo>
                    <a:pt x="1159" y="400"/>
                    <a:pt x="1191" y="468"/>
                    <a:pt x="1219" y="537"/>
                  </a:cubicBezTo>
                  <a:cubicBezTo>
                    <a:pt x="1305" y="739"/>
                    <a:pt x="1414" y="988"/>
                    <a:pt x="1673" y="988"/>
                  </a:cubicBezTo>
                  <a:cubicBezTo>
                    <a:pt x="1735" y="989"/>
                    <a:pt x="1787" y="939"/>
                    <a:pt x="1788" y="876"/>
                  </a:cubicBezTo>
                  <a:lnTo>
                    <a:pt x="1788" y="876"/>
                  </a:lnTo>
                  <a:lnTo>
                    <a:pt x="1789" y="8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55">
              <a:extLst>
                <a:ext uri="{FF2B5EF4-FFF2-40B4-BE49-F238E27FC236}">
                  <a16:creationId xmlns:a16="http://schemas.microsoft.com/office/drawing/2014/main" id="{0F8F74AA-A058-9D98-BB6B-63AE8B77E31B}"/>
                </a:ext>
              </a:extLst>
            </p:cNvPr>
            <p:cNvSpPr>
              <a:spLocks noChangeArrowheads="1"/>
            </p:cNvSpPr>
            <p:nvPr/>
          </p:nvSpPr>
          <p:spPr bwMode="auto">
            <a:xfrm>
              <a:off x="1828" y="3855"/>
              <a:ext cx="180" cy="265"/>
            </a:xfrm>
            <a:custGeom>
              <a:avLst/>
              <a:gdLst>
                <a:gd name="T0" fmla="*/ 554 w 800"/>
                <a:gd name="T1" fmla="*/ 0 h 1172"/>
                <a:gd name="T2" fmla="*/ 0 w 800"/>
                <a:gd name="T3" fmla="*/ 0 h 1172"/>
                <a:gd name="T4" fmla="*/ 0 w 800"/>
                <a:gd name="T5" fmla="*/ 1171 h 1172"/>
                <a:gd name="T6" fmla="*/ 799 w 800"/>
                <a:gd name="T7" fmla="*/ 1171 h 1172"/>
                <a:gd name="T8" fmla="*/ 799 w 800"/>
                <a:gd name="T9" fmla="*/ 245 h 1172"/>
                <a:gd name="T10" fmla="*/ 554 w 800"/>
                <a:gd name="T11" fmla="*/ 0 h 1172"/>
                <a:gd name="T12" fmla="*/ 507 w 800"/>
                <a:gd name="T13" fmla="*/ 372 h 1172"/>
                <a:gd name="T14" fmla="*/ 507 w 800"/>
                <a:gd name="T15" fmla="*/ 372 h 1172"/>
                <a:gd name="T16" fmla="*/ 160 w 800"/>
                <a:gd name="T17" fmla="*/ 372 h 1172"/>
                <a:gd name="T18" fmla="*/ 107 w 800"/>
                <a:gd name="T19" fmla="*/ 319 h 1172"/>
                <a:gd name="T20" fmla="*/ 160 w 800"/>
                <a:gd name="T21" fmla="*/ 266 h 1172"/>
                <a:gd name="T22" fmla="*/ 507 w 800"/>
                <a:gd name="T23" fmla="*/ 266 h 1172"/>
                <a:gd name="T24" fmla="*/ 560 w 800"/>
                <a:gd name="T25" fmla="*/ 319 h 1172"/>
                <a:gd name="T26" fmla="*/ 507 w 800"/>
                <a:gd name="T27" fmla="*/ 372 h 1172"/>
                <a:gd name="T28" fmla="*/ 613 w 800"/>
                <a:gd name="T29" fmla="*/ 639 h 1172"/>
                <a:gd name="T30" fmla="*/ 613 w 800"/>
                <a:gd name="T31" fmla="*/ 639 h 1172"/>
                <a:gd name="T32" fmla="*/ 160 w 800"/>
                <a:gd name="T33" fmla="*/ 639 h 1172"/>
                <a:gd name="T34" fmla="*/ 107 w 800"/>
                <a:gd name="T35" fmla="*/ 585 h 1172"/>
                <a:gd name="T36" fmla="*/ 160 w 800"/>
                <a:gd name="T37" fmla="*/ 532 h 1172"/>
                <a:gd name="T38" fmla="*/ 613 w 800"/>
                <a:gd name="T39" fmla="*/ 532 h 1172"/>
                <a:gd name="T40" fmla="*/ 667 w 800"/>
                <a:gd name="T41" fmla="*/ 585 h 1172"/>
                <a:gd name="T42" fmla="*/ 613 w 800"/>
                <a:gd name="T43" fmla="*/ 639 h 1172"/>
                <a:gd name="T44" fmla="*/ 373 w 800"/>
                <a:gd name="T45" fmla="*/ 905 h 1172"/>
                <a:gd name="T46" fmla="*/ 373 w 800"/>
                <a:gd name="T47" fmla="*/ 905 h 1172"/>
                <a:gd name="T48" fmla="*/ 160 w 800"/>
                <a:gd name="T49" fmla="*/ 905 h 1172"/>
                <a:gd name="T50" fmla="*/ 107 w 800"/>
                <a:gd name="T51" fmla="*/ 852 h 1172"/>
                <a:gd name="T52" fmla="*/ 160 w 800"/>
                <a:gd name="T53" fmla="*/ 799 h 1172"/>
                <a:gd name="T54" fmla="*/ 373 w 800"/>
                <a:gd name="T55" fmla="*/ 799 h 1172"/>
                <a:gd name="T56" fmla="*/ 426 w 800"/>
                <a:gd name="T57" fmla="*/ 852 h 1172"/>
                <a:gd name="T58" fmla="*/ 373 w 800"/>
                <a:gd name="T59" fmla="*/ 905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0" h="1172">
                  <a:moveTo>
                    <a:pt x="554" y="0"/>
                  </a:moveTo>
                  <a:lnTo>
                    <a:pt x="0" y="0"/>
                  </a:lnTo>
                  <a:lnTo>
                    <a:pt x="0" y="1171"/>
                  </a:lnTo>
                  <a:lnTo>
                    <a:pt x="799" y="1171"/>
                  </a:lnTo>
                  <a:lnTo>
                    <a:pt x="799" y="245"/>
                  </a:lnTo>
                  <a:lnTo>
                    <a:pt x="554" y="0"/>
                  </a:lnTo>
                  <a:close/>
                  <a:moveTo>
                    <a:pt x="507" y="372"/>
                  </a:moveTo>
                  <a:lnTo>
                    <a:pt x="507" y="372"/>
                  </a:lnTo>
                  <a:lnTo>
                    <a:pt x="160" y="372"/>
                  </a:lnTo>
                  <a:cubicBezTo>
                    <a:pt x="131" y="372"/>
                    <a:pt x="107" y="349"/>
                    <a:pt x="107" y="319"/>
                  </a:cubicBezTo>
                  <a:cubicBezTo>
                    <a:pt x="107" y="290"/>
                    <a:pt x="131" y="266"/>
                    <a:pt x="160" y="266"/>
                  </a:cubicBezTo>
                  <a:lnTo>
                    <a:pt x="507" y="266"/>
                  </a:lnTo>
                  <a:cubicBezTo>
                    <a:pt x="536" y="266"/>
                    <a:pt x="560" y="290"/>
                    <a:pt x="560" y="319"/>
                  </a:cubicBezTo>
                  <a:cubicBezTo>
                    <a:pt x="560" y="349"/>
                    <a:pt x="536" y="372"/>
                    <a:pt x="507" y="372"/>
                  </a:cubicBezTo>
                  <a:close/>
                  <a:moveTo>
                    <a:pt x="613" y="639"/>
                  </a:moveTo>
                  <a:lnTo>
                    <a:pt x="613" y="639"/>
                  </a:lnTo>
                  <a:lnTo>
                    <a:pt x="160" y="639"/>
                  </a:lnTo>
                  <a:cubicBezTo>
                    <a:pt x="131" y="639"/>
                    <a:pt x="107" y="615"/>
                    <a:pt x="107" y="585"/>
                  </a:cubicBezTo>
                  <a:cubicBezTo>
                    <a:pt x="107" y="556"/>
                    <a:pt x="131" y="532"/>
                    <a:pt x="160" y="532"/>
                  </a:cubicBezTo>
                  <a:lnTo>
                    <a:pt x="613" y="532"/>
                  </a:lnTo>
                  <a:cubicBezTo>
                    <a:pt x="643" y="532"/>
                    <a:pt x="667" y="556"/>
                    <a:pt x="667" y="585"/>
                  </a:cubicBezTo>
                  <a:cubicBezTo>
                    <a:pt x="667" y="615"/>
                    <a:pt x="643" y="639"/>
                    <a:pt x="613" y="639"/>
                  </a:cubicBezTo>
                  <a:close/>
                  <a:moveTo>
                    <a:pt x="373" y="905"/>
                  </a:moveTo>
                  <a:lnTo>
                    <a:pt x="373" y="905"/>
                  </a:lnTo>
                  <a:lnTo>
                    <a:pt x="160" y="905"/>
                  </a:lnTo>
                  <a:cubicBezTo>
                    <a:pt x="131" y="905"/>
                    <a:pt x="107" y="881"/>
                    <a:pt x="107" y="852"/>
                  </a:cubicBezTo>
                  <a:cubicBezTo>
                    <a:pt x="107" y="822"/>
                    <a:pt x="131" y="799"/>
                    <a:pt x="160" y="799"/>
                  </a:cubicBezTo>
                  <a:lnTo>
                    <a:pt x="373" y="799"/>
                  </a:lnTo>
                  <a:cubicBezTo>
                    <a:pt x="403" y="799"/>
                    <a:pt x="426" y="822"/>
                    <a:pt x="426" y="852"/>
                  </a:cubicBezTo>
                  <a:cubicBezTo>
                    <a:pt x="426" y="881"/>
                    <a:pt x="403" y="905"/>
                    <a:pt x="373" y="9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4" name="Graphic 3">
            <a:extLst>
              <a:ext uri="{FF2B5EF4-FFF2-40B4-BE49-F238E27FC236}">
                <a16:creationId xmlns:a16="http://schemas.microsoft.com/office/drawing/2014/main" id="{68693CAF-7E36-FD3F-8334-2FF4B6C065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4214" y="3480210"/>
            <a:ext cx="657027" cy="657027"/>
          </a:xfrm>
          <a:prstGeom prst="rect">
            <a:avLst/>
          </a:prstGeom>
        </p:spPr>
      </p:pic>
    </p:spTree>
    <p:extLst>
      <p:ext uri="{BB962C8B-B14F-4D97-AF65-F5344CB8AC3E}">
        <p14:creationId xmlns:p14="http://schemas.microsoft.com/office/powerpoint/2010/main" val="2919166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7D74D1D7-FC22-0B38-8D55-9B2E22342436}"/>
              </a:ext>
            </a:extLst>
          </p:cNvPr>
          <p:cNvGraphicFramePr>
            <a:graphicFrameLocks noGrp="1"/>
          </p:cNvGraphicFramePr>
          <p:nvPr/>
        </p:nvGraphicFramePr>
        <p:xfrm>
          <a:off x="567934" y="1729444"/>
          <a:ext cx="5313334" cy="4115259"/>
        </p:xfrm>
        <a:graphic>
          <a:graphicData uri="http://schemas.openxmlformats.org/drawingml/2006/table">
            <a:tbl>
              <a:tblPr firstRow="1" bandRow="1">
                <a:tableStyleId>{5C22544A-7EE6-4342-B048-85BDC9FD1C3A}</a:tableStyleId>
              </a:tblPr>
              <a:tblGrid>
                <a:gridCol w="2967970">
                  <a:extLst>
                    <a:ext uri="{9D8B030D-6E8A-4147-A177-3AD203B41FA5}">
                      <a16:colId xmlns:a16="http://schemas.microsoft.com/office/drawing/2014/main" val="3993182859"/>
                    </a:ext>
                  </a:extLst>
                </a:gridCol>
                <a:gridCol w="1172682">
                  <a:extLst>
                    <a:ext uri="{9D8B030D-6E8A-4147-A177-3AD203B41FA5}">
                      <a16:colId xmlns:a16="http://schemas.microsoft.com/office/drawing/2014/main" val="2210436264"/>
                    </a:ext>
                  </a:extLst>
                </a:gridCol>
                <a:gridCol w="1172682">
                  <a:extLst>
                    <a:ext uri="{9D8B030D-6E8A-4147-A177-3AD203B41FA5}">
                      <a16:colId xmlns:a16="http://schemas.microsoft.com/office/drawing/2014/main" val="4009365493"/>
                    </a:ext>
                  </a:extLst>
                </a:gridCol>
              </a:tblGrid>
              <a:tr h="457251">
                <a:tc>
                  <a:txBody>
                    <a:bodyPr/>
                    <a:lstStyle/>
                    <a:p>
                      <a:r>
                        <a:rPr lang="en-GB" sz="1800" b="0">
                          <a:latin typeface="Roboto Black" panose="02000000000000000000" pitchFamily="2" charset="0"/>
                          <a:ea typeface="Roboto Black" panose="02000000000000000000" pitchFamily="2" charset="0"/>
                          <a:cs typeface="Roboto Regular" panose="020B0604020202020204" charset="0"/>
                        </a:rPr>
                        <a:t>Accelerated Support</a:t>
                      </a:r>
                    </a:p>
                  </a:txBody>
                  <a:tcPr>
                    <a:solidFill>
                      <a:schemeClr val="accent3"/>
                    </a:solidFill>
                  </a:tcPr>
                </a:tc>
                <a:tc>
                  <a:txBody>
                    <a:bodyPr/>
                    <a:lstStyle/>
                    <a:p>
                      <a:pPr algn="ctr"/>
                      <a:r>
                        <a:rPr lang="en-GB" sz="1800" b="0">
                          <a:latin typeface="Roboto Black" panose="02000000000000000000" pitchFamily="2" charset="0"/>
                          <a:ea typeface="Roboto Black" panose="02000000000000000000" pitchFamily="2" charset="0"/>
                          <a:cs typeface="Roboto Regular" panose="020B0604020202020204" charset="0"/>
                        </a:rPr>
                        <a:t>Standard</a:t>
                      </a:r>
                    </a:p>
                  </a:txBody>
                  <a:tcPr>
                    <a:solidFill>
                      <a:schemeClr val="accent3"/>
                    </a:solidFill>
                  </a:tcPr>
                </a:tc>
                <a:tc>
                  <a:txBody>
                    <a:bodyPr/>
                    <a:lstStyle/>
                    <a:p>
                      <a:pPr algn="ctr"/>
                      <a:r>
                        <a:rPr lang="en-GB" sz="1800" b="0">
                          <a:latin typeface="Roboto Black" panose="02000000000000000000" pitchFamily="2" charset="0"/>
                          <a:ea typeface="Roboto Black" panose="02000000000000000000" pitchFamily="2" charset="0"/>
                          <a:cs typeface="Roboto Regular" panose="020B0604020202020204" charset="0"/>
                        </a:rPr>
                        <a:t>Premium</a:t>
                      </a:r>
                    </a:p>
                  </a:txBody>
                  <a:tcPr>
                    <a:solidFill>
                      <a:schemeClr val="accent3"/>
                    </a:solidFill>
                  </a:tcPr>
                </a:tc>
                <a:extLst>
                  <a:ext uri="{0D108BD9-81ED-4DB2-BD59-A6C34878D82A}">
                    <a16:rowId xmlns:a16="http://schemas.microsoft.com/office/drawing/2014/main" val="4130744895"/>
                  </a:ext>
                </a:extLst>
              </a:tr>
              <a:tr h="457251">
                <a:tc>
                  <a:txBody>
                    <a:bodyPr/>
                    <a:lstStyle/>
                    <a:p>
                      <a:pPr marL="0" algn="l" defTabSz="914400" rtl="0" eaLnBrk="1" latinLnBrk="0" hangingPunct="1"/>
                      <a:r>
                        <a:rPr lang="en-GB" sz="1800" b="0" kern="1200">
                          <a:solidFill>
                            <a:schemeClr val="tx1"/>
                          </a:solidFill>
                          <a:latin typeface="Roboto Regular" panose="020B0604020202020204" charset="0"/>
                          <a:ea typeface="Roboto Mono Medium" panose="00000009000000000000" pitchFamily="49" charset="0"/>
                          <a:cs typeface="Roboto Regular" panose="020B0604020202020204" charset="0"/>
                        </a:rPr>
                        <a:t>24x7 Coverage (P1)</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algn="ctr"/>
                      <a:r>
                        <a:rPr lang="en-GB" sz="2000" b="1">
                          <a:solidFill>
                            <a:schemeClr val="accent5"/>
                          </a:solidFill>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lang="en-GB" sz="2000" b="1">
                        <a:solidFill>
                          <a:schemeClr val="accent5"/>
                        </a:solidFill>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2029344065"/>
                  </a:ext>
                </a:extLst>
              </a:tr>
              <a:tr h="457251">
                <a:tc>
                  <a:txBody>
                    <a:bodyPr/>
                    <a:lstStyle/>
                    <a:p>
                      <a:pPr marL="0" algn="l" defTabSz="914400" rtl="0" eaLnBrk="1" latinLnBrk="0" hangingPunct="1"/>
                      <a:r>
                        <a:rPr lang="en-GB" sz="1800" b="0" kern="1200">
                          <a:solidFill>
                            <a:schemeClr val="tx1"/>
                          </a:solidFill>
                          <a:latin typeface="Roboto Regular" panose="020B0604020202020204" charset="0"/>
                          <a:ea typeface="Roboto Mono Medium" panose="00000009000000000000" pitchFamily="49" charset="0"/>
                          <a:cs typeface="Roboto Regular" panose="020B0604020202020204" charset="0"/>
                        </a:rPr>
                        <a:t>24x5 Coverage (P2-P4)</a:t>
                      </a:r>
                    </a:p>
                  </a:txBody>
                  <a:tcPr>
                    <a:solidFill>
                      <a:schemeClr val="bg1">
                        <a:lumMod val="95000"/>
                      </a:schemeClr>
                    </a:solidFill>
                  </a:tcPr>
                </a:tc>
                <a:tc>
                  <a:txBody>
                    <a:bodyPr/>
                    <a:lstStyle/>
                    <a:p>
                      <a:pPr algn="ct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2251212758"/>
                  </a:ext>
                </a:extLst>
              </a:tr>
              <a:tr h="457251">
                <a:tc>
                  <a:txBody>
                    <a:bodyPr/>
                    <a:lstStyle/>
                    <a:p>
                      <a:r>
                        <a:rPr lang="en-GB" sz="1800">
                          <a:latin typeface="Roboto Regular" panose="020B0604020202020204" charset="0"/>
                          <a:ea typeface="Roboto Mono Medium" panose="00000009000000000000" pitchFamily="49" charset="0"/>
                          <a:cs typeface="Roboto Regular" panose="020B0604020202020204" charset="0"/>
                        </a:rPr>
                        <a:t>Wknd / Hol Support (P1)</a:t>
                      </a:r>
                    </a:p>
                  </a:txBody>
                  <a:tcPr>
                    <a:solidFill>
                      <a:schemeClr val="bg1">
                        <a:lumMod val="95000"/>
                      </a:schemeClr>
                    </a:solidFill>
                  </a:tcPr>
                </a:tc>
                <a:tc>
                  <a:txBody>
                    <a:bodyPr/>
                    <a:lstStyle/>
                    <a:p>
                      <a:pPr algn="ct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solidFill>
                            <a:schemeClr val="accent5"/>
                          </a:solidFill>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lang="en-GB" sz="2000" b="1">
                        <a:solidFill>
                          <a:schemeClr val="accent5"/>
                        </a:solidFill>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1878683183"/>
                  </a:ext>
                </a:extLst>
              </a:tr>
              <a:tr h="457251">
                <a:tc>
                  <a:txBody>
                    <a:bodyPr/>
                    <a:lstStyle/>
                    <a:p>
                      <a:r>
                        <a:rPr lang="en-GB" sz="1800">
                          <a:latin typeface="Roboto Regular" panose="020B0604020202020204" charset="0"/>
                          <a:ea typeface="Roboto Mono Medium" panose="00000009000000000000" pitchFamily="49" charset="0"/>
                          <a:cs typeface="Roboto Regular" panose="020B0604020202020204" charset="0"/>
                        </a:rPr>
                        <a:t>Multi-channel Req. Mgt</a:t>
                      </a:r>
                    </a:p>
                  </a:txBody>
                  <a:tcPr>
                    <a:solidFill>
                      <a:schemeClr val="bg1">
                        <a:lumMod val="95000"/>
                      </a:schemeClr>
                    </a:solidFill>
                  </a:tcPr>
                </a:tc>
                <a:tc>
                  <a:txBody>
                    <a:bodyPr/>
                    <a:lstStyle/>
                    <a:p>
                      <a:pPr algn="ct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3763408919"/>
                  </a:ext>
                </a:extLst>
              </a:tr>
              <a:tr h="457251">
                <a:tc>
                  <a:txBody>
                    <a:bodyPr/>
                    <a:lstStyle/>
                    <a:p>
                      <a:r>
                        <a:rPr lang="en-GB" sz="1800">
                          <a:latin typeface="Roboto Regular" panose="020B0604020202020204" charset="0"/>
                          <a:ea typeface="Roboto Mono Medium" panose="00000009000000000000" pitchFamily="49" charset="0"/>
                          <a:cs typeface="Roboto Regular" panose="020B0604020202020204" charset="0"/>
                        </a:rPr>
                        <a:t>Faster Response Times</a:t>
                      </a:r>
                    </a:p>
                  </a:txBody>
                  <a:tcPr>
                    <a:solidFill>
                      <a:schemeClr val="bg1">
                        <a:lumMod val="95000"/>
                      </a:schemeClr>
                    </a:solidFill>
                  </a:tcPr>
                </a:tc>
                <a:tc>
                  <a:txBody>
                    <a:bodyPr/>
                    <a:lstStyle/>
                    <a:p>
                      <a:pPr algn="ct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896096623"/>
                  </a:ext>
                </a:extLst>
              </a:tr>
              <a:tr h="457251">
                <a:tc>
                  <a:txBody>
                    <a:bodyPr/>
                    <a:lstStyle/>
                    <a:p>
                      <a:r>
                        <a:rPr lang="en-GB" sz="1800">
                          <a:latin typeface="Roboto Regular" panose="020B0604020202020204" charset="0"/>
                          <a:ea typeface="Roboto Mono Medium" panose="00000009000000000000" pitchFamily="49" charset="0"/>
                          <a:cs typeface="Roboto Regular" panose="020B0604020202020204" charset="0"/>
                        </a:rPr>
                        <a:t>Jump to L3/SME</a:t>
                      </a:r>
                    </a:p>
                  </a:txBody>
                  <a:tcPr>
                    <a:solidFill>
                      <a:schemeClr val="bg1">
                        <a:lumMod val="95000"/>
                      </a:schemeClr>
                    </a:solidFill>
                  </a:tcPr>
                </a:tc>
                <a:tc>
                  <a:txBody>
                    <a:bodyPr/>
                    <a:lstStyle/>
                    <a:p>
                      <a:pPr algn="ct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1133350472"/>
                  </a:ext>
                </a:extLst>
              </a:tr>
              <a:tr h="457251">
                <a:tc>
                  <a:txBody>
                    <a:bodyPr/>
                    <a:lstStyle/>
                    <a:p>
                      <a:r>
                        <a:rPr lang="en-GB" sz="1800">
                          <a:latin typeface="Roboto Regular" panose="020B0604020202020204" charset="0"/>
                          <a:ea typeface="Roboto Mono Medium" panose="00000009000000000000" pitchFamily="49" charset="0"/>
                          <a:cs typeface="Roboto Regular" panose="020B0604020202020204" charset="0"/>
                        </a:rPr>
                        <a:t>Priority Case Review</a:t>
                      </a:r>
                    </a:p>
                  </a:txBody>
                  <a:tcPr>
                    <a:solidFill>
                      <a:schemeClr val="bg1">
                        <a:lumMod val="95000"/>
                      </a:schemeClr>
                    </a:solidFill>
                  </a:tcPr>
                </a:tc>
                <a:tc>
                  <a:txBody>
                    <a:bodyPr/>
                    <a:lstStyle/>
                    <a:p>
                      <a:pPr algn="ct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823327236"/>
                  </a:ext>
                </a:extLst>
              </a:tr>
              <a:tr h="457251">
                <a:tc>
                  <a:txBody>
                    <a:bodyPr/>
                    <a:lstStyle/>
                    <a:p>
                      <a:r>
                        <a:rPr lang="en-GB" sz="1800">
                          <a:latin typeface="Roboto Regular" panose="020B0604020202020204" charset="0"/>
                          <a:ea typeface="Roboto Mono Medium" panose="00000009000000000000" pitchFamily="49" charset="0"/>
                          <a:cs typeface="Roboto Regular" panose="020B0604020202020204" charset="0"/>
                        </a:rPr>
                        <a:t>Quarterly Report</a:t>
                      </a:r>
                    </a:p>
                  </a:txBody>
                  <a:tcPr>
                    <a:solidFill>
                      <a:schemeClr val="bg1">
                        <a:lumMod val="95000"/>
                      </a:schemeClr>
                    </a:solidFill>
                  </a:tcPr>
                </a:tc>
                <a:tc>
                  <a:txBody>
                    <a:bodyPr/>
                    <a:lstStyle/>
                    <a:p>
                      <a:pPr algn="ct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kumimoji="0" lang="en-GB" sz="2000" b="1" i="0" u="none" strike="noStrike" kern="1200" cap="none" spc="0" normalizeH="0" baseline="0" noProof="0">
                        <a:ln>
                          <a:noFill/>
                        </a:ln>
                        <a:solidFill>
                          <a:schemeClr val="accent5"/>
                        </a:solidFill>
                        <a:effectLst/>
                        <a:uLnTx/>
                        <a:uFillTx/>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3123247133"/>
                  </a:ext>
                </a:extLst>
              </a:tr>
            </a:tbl>
          </a:graphicData>
        </a:graphic>
      </p:graphicFrame>
      <p:graphicFrame>
        <p:nvGraphicFramePr>
          <p:cNvPr id="19" name="Table 11">
            <a:extLst>
              <a:ext uri="{FF2B5EF4-FFF2-40B4-BE49-F238E27FC236}">
                <a16:creationId xmlns:a16="http://schemas.microsoft.com/office/drawing/2014/main" id="{0BE12452-5502-8092-D09F-F4AE703EF9D3}"/>
              </a:ext>
            </a:extLst>
          </p:cNvPr>
          <p:cNvGraphicFramePr>
            <a:graphicFrameLocks noGrp="1"/>
          </p:cNvGraphicFramePr>
          <p:nvPr/>
        </p:nvGraphicFramePr>
        <p:xfrm>
          <a:off x="6138374" y="3241937"/>
          <a:ext cx="5313334" cy="1188720"/>
        </p:xfrm>
        <a:graphic>
          <a:graphicData uri="http://schemas.openxmlformats.org/drawingml/2006/table">
            <a:tbl>
              <a:tblPr firstRow="1" bandRow="1">
                <a:tableStyleId>{5C22544A-7EE6-4342-B048-85BDC9FD1C3A}</a:tableStyleId>
              </a:tblPr>
              <a:tblGrid>
                <a:gridCol w="2967970">
                  <a:extLst>
                    <a:ext uri="{9D8B030D-6E8A-4147-A177-3AD203B41FA5}">
                      <a16:colId xmlns:a16="http://schemas.microsoft.com/office/drawing/2014/main" val="3993182859"/>
                    </a:ext>
                  </a:extLst>
                </a:gridCol>
                <a:gridCol w="1172682">
                  <a:extLst>
                    <a:ext uri="{9D8B030D-6E8A-4147-A177-3AD203B41FA5}">
                      <a16:colId xmlns:a16="http://schemas.microsoft.com/office/drawing/2014/main" val="2210436264"/>
                    </a:ext>
                  </a:extLst>
                </a:gridCol>
                <a:gridCol w="1172682">
                  <a:extLst>
                    <a:ext uri="{9D8B030D-6E8A-4147-A177-3AD203B41FA5}">
                      <a16:colId xmlns:a16="http://schemas.microsoft.com/office/drawing/2014/main" val="4009365493"/>
                    </a:ext>
                  </a:extLst>
                </a:gridCol>
              </a:tblGrid>
              <a:tr h="295068">
                <a:tc>
                  <a:txBody>
                    <a:bodyPr/>
                    <a:lstStyle/>
                    <a:p>
                      <a:r>
                        <a:rPr lang="en-GB" sz="2000" b="0">
                          <a:latin typeface="Roboto Black" panose="02000000000000000000" pitchFamily="2" charset="0"/>
                          <a:ea typeface="Roboto Black" panose="02000000000000000000" pitchFamily="2" charset="0"/>
                          <a:cs typeface="Roboto Regular" panose="020B0604020202020204" charset="0"/>
                        </a:rPr>
                        <a:t>Enablement</a:t>
                      </a:r>
                    </a:p>
                  </a:txBody>
                  <a:tcPr>
                    <a:solidFill>
                      <a:schemeClr val="accent3"/>
                    </a:solidFill>
                  </a:tcPr>
                </a:tc>
                <a:tc>
                  <a:txBody>
                    <a:bodyPr/>
                    <a:lstStyle/>
                    <a:p>
                      <a:pPr algn="ctr"/>
                      <a:r>
                        <a:rPr lang="en-GB" sz="1800" b="0">
                          <a:latin typeface="Roboto Black" panose="02000000000000000000" pitchFamily="2" charset="0"/>
                          <a:ea typeface="Roboto Black" panose="02000000000000000000" pitchFamily="2" charset="0"/>
                          <a:cs typeface="Roboto Regular" panose="020B0604020202020204" charset="0"/>
                        </a:rPr>
                        <a:t>Standard</a:t>
                      </a:r>
                    </a:p>
                  </a:txBody>
                  <a:tcPr>
                    <a:solidFill>
                      <a:schemeClr val="accent3"/>
                    </a:solidFill>
                  </a:tcPr>
                </a:tc>
                <a:tc>
                  <a:txBody>
                    <a:bodyPr/>
                    <a:lstStyle/>
                    <a:p>
                      <a:pPr algn="ctr"/>
                      <a:r>
                        <a:rPr lang="en-GB" sz="1800" b="0">
                          <a:latin typeface="Roboto Black" panose="02000000000000000000" pitchFamily="2" charset="0"/>
                          <a:ea typeface="Roboto Black" panose="02000000000000000000" pitchFamily="2" charset="0"/>
                          <a:cs typeface="Roboto Regular" panose="020B0604020202020204" charset="0"/>
                        </a:rPr>
                        <a:t>Premium</a:t>
                      </a:r>
                    </a:p>
                  </a:txBody>
                  <a:tcPr>
                    <a:solidFill>
                      <a:schemeClr val="accent3"/>
                    </a:solidFill>
                  </a:tcPr>
                </a:tc>
                <a:extLst>
                  <a:ext uri="{0D108BD9-81ED-4DB2-BD59-A6C34878D82A}">
                    <a16:rowId xmlns:a16="http://schemas.microsoft.com/office/drawing/2014/main" val="4130744895"/>
                  </a:ext>
                </a:extLst>
              </a:tr>
              <a:tr h="295068">
                <a:tc>
                  <a:txBody>
                    <a:bodyPr/>
                    <a:lstStyle/>
                    <a:p>
                      <a:pPr marL="0" algn="l" defTabSz="914400" rtl="0" eaLnBrk="1" latinLnBrk="0" hangingPunct="1"/>
                      <a:r>
                        <a:rPr lang="en-GB" sz="1800" b="0" kern="1200">
                          <a:solidFill>
                            <a:schemeClr val="tx1"/>
                          </a:solidFill>
                          <a:latin typeface="Roboto Regular" panose="020B0604020202020204" charset="0"/>
                          <a:ea typeface="Roboto Mono Medium" panose="00000009000000000000" pitchFamily="49" charset="0"/>
                          <a:cs typeface="Roboto Regular" panose="020B0604020202020204" charset="0"/>
                        </a:rPr>
                        <a:t>Webinars</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algn="ctr"/>
                      <a:r>
                        <a:rPr lang="en-GB" sz="2000" b="1">
                          <a:solidFill>
                            <a:schemeClr val="accent5"/>
                          </a:solidFill>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lang="en-GB" sz="2000" b="1">
                        <a:solidFill>
                          <a:schemeClr val="accent5"/>
                        </a:solidFill>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2029344065"/>
                  </a:ext>
                </a:extLst>
              </a:tr>
              <a:tr h="295068">
                <a:tc>
                  <a:txBody>
                    <a:bodyPr/>
                    <a:lstStyle/>
                    <a:p>
                      <a:r>
                        <a:rPr lang="en-GB" sz="1800">
                          <a:latin typeface="Roboto Regular" panose="020B0604020202020204" charset="0"/>
                          <a:ea typeface="Roboto Mono Medium" panose="00000009000000000000" pitchFamily="49" charset="0"/>
                          <a:cs typeface="Roboto Regular" panose="020B0604020202020204" charset="0"/>
                        </a:rPr>
                        <a:t>Online Training Resources</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1AAC1E"/>
                          </a:solidFill>
                          <a:effectLst/>
                          <a:uLnTx/>
                          <a:uFillTx/>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kumimoji="0" lang="en-GB" sz="2000" b="1" i="0" u="none" strike="noStrike" kern="1200" cap="none" spc="0" normalizeH="0" baseline="0" noProof="0">
                        <a:ln>
                          <a:noFill/>
                        </a:ln>
                        <a:solidFill>
                          <a:srgbClr val="1AAC1E"/>
                        </a:solidFill>
                        <a:effectLst/>
                        <a:uLnTx/>
                        <a:uFillTx/>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solidFill>
                            <a:schemeClr val="accent5"/>
                          </a:solidFill>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lang="en-GB" sz="2000" b="1">
                        <a:solidFill>
                          <a:schemeClr val="accent5"/>
                        </a:solidFill>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1878683183"/>
                  </a:ext>
                </a:extLst>
              </a:tr>
            </a:tbl>
          </a:graphicData>
        </a:graphic>
      </p:graphicFrame>
      <p:graphicFrame>
        <p:nvGraphicFramePr>
          <p:cNvPr id="20" name="Table 11">
            <a:extLst>
              <a:ext uri="{FF2B5EF4-FFF2-40B4-BE49-F238E27FC236}">
                <a16:creationId xmlns:a16="http://schemas.microsoft.com/office/drawing/2014/main" id="{320330F5-C3AA-1503-BBE0-44AFD9CD95CE}"/>
              </a:ext>
            </a:extLst>
          </p:cNvPr>
          <p:cNvGraphicFramePr>
            <a:graphicFrameLocks noGrp="1"/>
          </p:cNvGraphicFramePr>
          <p:nvPr/>
        </p:nvGraphicFramePr>
        <p:xfrm>
          <a:off x="6138376" y="1729444"/>
          <a:ext cx="5313334" cy="1158240"/>
        </p:xfrm>
        <a:graphic>
          <a:graphicData uri="http://schemas.openxmlformats.org/drawingml/2006/table">
            <a:tbl>
              <a:tblPr firstRow="1" bandRow="1">
                <a:tableStyleId>{5C22544A-7EE6-4342-B048-85BDC9FD1C3A}</a:tableStyleId>
              </a:tblPr>
              <a:tblGrid>
                <a:gridCol w="2967970">
                  <a:extLst>
                    <a:ext uri="{9D8B030D-6E8A-4147-A177-3AD203B41FA5}">
                      <a16:colId xmlns:a16="http://schemas.microsoft.com/office/drawing/2014/main" val="3993182859"/>
                    </a:ext>
                  </a:extLst>
                </a:gridCol>
                <a:gridCol w="1172682">
                  <a:extLst>
                    <a:ext uri="{9D8B030D-6E8A-4147-A177-3AD203B41FA5}">
                      <a16:colId xmlns:a16="http://schemas.microsoft.com/office/drawing/2014/main" val="2210436264"/>
                    </a:ext>
                  </a:extLst>
                </a:gridCol>
                <a:gridCol w="1172682">
                  <a:extLst>
                    <a:ext uri="{9D8B030D-6E8A-4147-A177-3AD203B41FA5}">
                      <a16:colId xmlns:a16="http://schemas.microsoft.com/office/drawing/2014/main" val="4009365493"/>
                    </a:ext>
                  </a:extLst>
                </a:gridCol>
              </a:tblGrid>
              <a:tr h="295068">
                <a:tc>
                  <a:txBody>
                    <a:bodyPr/>
                    <a:lstStyle/>
                    <a:p>
                      <a:r>
                        <a:rPr lang="en-GB" sz="1800" b="0">
                          <a:latin typeface="Roboto Black" panose="02000000000000000000" pitchFamily="2" charset="0"/>
                          <a:ea typeface="Roboto Black" panose="02000000000000000000" pitchFamily="2" charset="0"/>
                          <a:cs typeface="Roboto Regular" panose="020B0604020202020204" charset="0"/>
                        </a:rPr>
                        <a:t>Proactive Support</a:t>
                      </a:r>
                    </a:p>
                  </a:txBody>
                  <a:tcPr>
                    <a:solidFill>
                      <a:schemeClr val="accent3"/>
                    </a:solidFill>
                  </a:tcPr>
                </a:tc>
                <a:tc>
                  <a:txBody>
                    <a:bodyPr/>
                    <a:lstStyle/>
                    <a:p>
                      <a:pPr algn="ctr"/>
                      <a:r>
                        <a:rPr lang="en-GB" sz="1800" b="0">
                          <a:latin typeface="Roboto Black" panose="02000000000000000000" pitchFamily="2" charset="0"/>
                          <a:ea typeface="Roboto Black" panose="02000000000000000000" pitchFamily="2" charset="0"/>
                          <a:cs typeface="Roboto Regular" panose="020B0604020202020204" charset="0"/>
                        </a:rPr>
                        <a:t>Standard</a:t>
                      </a:r>
                    </a:p>
                  </a:txBody>
                  <a:tcPr>
                    <a:solidFill>
                      <a:schemeClr val="accent3"/>
                    </a:solidFill>
                  </a:tcPr>
                </a:tc>
                <a:tc>
                  <a:txBody>
                    <a:bodyPr/>
                    <a:lstStyle/>
                    <a:p>
                      <a:pPr algn="ctr"/>
                      <a:r>
                        <a:rPr lang="en-GB" sz="1800" b="0">
                          <a:latin typeface="Roboto Black" panose="02000000000000000000" pitchFamily="2" charset="0"/>
                          <a:ea typeface="Roboto Black" panose="02000000000000000000" pitchFamily="2" charset="0"/>
                          <a:cs typeface="Roboto Regular" panose="020B0604020202020204" charset="0"/>
                        </a:rPr>
                        <a:t>Premium</a:t>
                      </a:r>
                    </a:p>
                  </a:txBody>
                  <a:tcPr>
                    <a:solidFill>
                      <a:schemeClr val="accent3"/>
                    </a:solidFill>
                  </a:tcPr>
                </a:tc>
                <a:extLst>
                  <a:ext uri="{0D108BD9-81ED-4DB2-BD59-A6C34878D82A}">
                    <a16:rowId xmlns:a16="http://schemas.microsoft.com/office/drawing/2014/main" val="4130744895"/>
                  </a:ext>
                </a:extLst>
              </a:tr>
              <a:tr h="295068">
                <a:tc>
                  <a:txBody>
                    <a:bodyPr/>
                    <a:lstStyle/>
                    <a:p>
                      <a:pPr marL="0" algn="l" defTabSz="914400" rtl="0" eaLnBrk="1" latinLnBrk="0" hangingPunct="1"/>
                      <a:r>
                        <a:rPr lang="en-GB" sz="1800" b="0" kern="1200">
                          <a:solidFill>
                            <a:schemeClr val="tx1"/>
                          </a:solidFill>
                          <a:latin typeface="Roboto Regular" panose="020B0604020202020204" charset="0"/>
                          <a:ea typeface="Roboto Mono Medium" panose="00000009000000000000" pitchFamily="49" charset="0"/>
                          <a:cs typeface="Roboto Regular" panose="020B0604020202020204" charset="0"/>
                        </a:rPr>
                        <a:t>Architecture Review</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algn="ctr"/>
                      <a:r>
                        <a:rPr lang="en-GB" sz="2000" b="1">
                          <a:solidFill>
                            <a:schemeClr val="accent5"/>
                          </a:solidFill>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lang="en-GB" sz="2000" b="1">
                        <a:solidFill>
                          <a:schemeClr val="accent5"/>
                        </a:solidFill>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2029344065"/>
                  </a:ext>
                </a:extLst>
              </a:tr>
              <a:tr h="295068">
                <a:tc>
                  <a:txBody>
                    <a:bodyPr/>
                    <a:lstStyle/>
                    <a:p>
                      <a:r>
                        <a:rPr lang="en-GB" sz="1800">
                          <a:latin typeface="Roboto Regular" panose="020B0604020202020204" charset="0"/>
                          <a:ea typeface="Roboto Mono Medium" panose="00000009000000000000" pitchFamily="49" charset="0"/>
                          <a:cs typeface="Roboto Regular" panose="020B0604020202020204" charset="0"/>
                        </a:rPr>
                        <a:t>Upgrade Support</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solidFill>
                            <a:schemeClr val="accent1"/>
                          </a:solidFill>
                          <a:latin typeface="Roboto Regular" panose="020B0604020202020204" charset="0"/>
                          <a:ea typeface="Roboto Mono Medium" panose="00000009000000000000" pitchFamily="49" charset="0"/>
                          <a:cs typeface="Roboto Regular" panose="020B0604020202020204" charset="0"/>
                        </a:rPr>
                        <a:t>x</a:t>
                      </a:r>
                    </a:p>
                  </a:txBody>
                  <a:tcPr anchor="ctr">
                    <a:solidFill>
                      <a:schemeClr val="bg1">
                        <a:lumMod val="95000"/>
                      </a:schemeClr>
                    </a:solidFill>
                  </a:tcPr>
                </a:tc>
                <a:tc>
                  <a:txBody>
                    <a:bodyPr/>
                    <a:lstStyle/>
                    <a:p>
                      <a:pPr algn="ctr"/>
                      <a:r>
                        <a:rPr lang="en-GB" sz="2000" b="1">
                          <a:solidFill>
                            <a:schemeClr val="accent5"/>
                          </a:solidFill>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lang="en-GB" sz="2000" b="1">
                        <a:solidFill>
                          <a:schemeClr val="accent5"/>
                        </a:solidFill>
                        <a:latin typeface="Roboto Regular" panose="020B0604020202020204" charset="0"/>
                        <a:ea typeface="Roboto Mono Medium" panose="00000009000000000000" pitchFamily="49" charset="0"/>
                        <a:cs typeface="Roboto Regular" panose="020B0604020202020204" charset="0"/>
                      </a:endParaRPr>
                    </a:p>
                  </a:txBody>
                  <a:tcPr anchor="ctr">
                    <a:solidFill>
                      <a:schemeClr val="bg1">
                        <a:lumMod val="95000"/>
                      </a:schemeClr>
                    </a:solidFill>
                  </a:tcPr>
                </a:tc>
                <a:extLst>
                  <a:ext uri="{0D108BD9-81ED-4DB2-BD59-A6C34878D82A}">
                    <a16:rowId xmlns:a16="http://schemas.microsoft.com/office/drawing/2014/main" val="1878683183"/>
                  </a:ext>
                </a:extLst>
              </a:tr>
            </a:tbl>
          </a:graphicData>
        </a:graphic>
      </p:graphicFrame>
      <p:sp>
        <p:nvSpPr>
          <p:cNvPr id="22" name="TextBox 21">
            <a:extLst>
              <a:ext uri="{FF2B5EF4-FFF2-40B4-BE49-F238E27FC236}">
                <a16:creationId xmlns:a16="http://schemas.microsoft.com/office/drawing/2014/main" id="{6271C894-08FD-0DB2-2953-157EF965C415}"/>
              </a:ext>
            </a:extLst>
          </p:cNvPr>
          <p:cNvSpPr txBox="1"/>
          <p:nvPr/>
        </p:nvSpPr>
        <p:spPr>
          <a:xfrm>
            <a:off x="7148881" y="4811119"/>
            <a:ext cx="482600" cy="37558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1" i="0" u="none" strike="noStrike" kern="1200" cap="none" spc="0" normalizeH="0" baseline="0" noProof="0">
                <a:ln>
                  <a:noFill/>
                </a:ln>
                <a:solidFill>
                  <a:srgbClr val="1AAC1E"/>
                </a:solidFill>
                <a:effectLst/>
                <a:uLnTx/>
                <a:uFillTx/>
                <a:latin typeface="Roboto Regular" panose="020B0604020202020204" charset="0"/>
                <a:ea typeface="Roboto Mono Medium" panose="00000009000000000000" pitchFamily="49" charset="0"/>
                <a:cs typeface="Roboto Regular" panose="020B0604020202020204" charset="0"/>
                <a:sym typeface="Wingdings" panose="05000000000000000000" pitchFamily="2" charset="2"/>
              </a:rPr>
              <a:t></a:t>
            </a:r>
            <a:endParaRPr kumimoji="0" lang="en-GB" sz="1800" b="1" i="0" u="none" strike="noStrike" kern="1200" cap="none" spc="0" normalizeH="0" baseline="0" noProof="0">
              <a:ln>
                <a:noFill/>
              </a:ln>
              <a:solidFill>
                <a:srgbClr val="1AAC1E"/>
              </a:solidFill>
              <a:effectLst/>
              <a:uLnTx/>
              <a:uFillTx/>
              <a:latin typeface="Roboto Regular" panose="020B0604020202020204" charset="0"/>
              <a:ea typeface="Roboto Mono Medium" panose="00000009000000000000" pitchFamily="49" charset="0"/>
              <a:cs typeface="Roboto Regular" panose="020B0604020202020204" charset="0"/>
            </a:endParaRPr>
          </a:p>
        </p:txBody>
      </p:sp>
      <p:sp>
        <p:nvSpPr>
          <p:cNvPr id="24" name="TextBox 23">
            <a:extLst>
              <a:ext uri="{FF2B5EF4-FFF2-40B4-BE49-F238E27FC236}">
                <a16:creationId xmlns:a16="http://schemas.microsoft.com/office/drawing/2014/main" id="{72CCF62B-9819-3975-F0DE-8393CA19F908}"/>
              </a:ext>
            </a:extLst>
          </p:cNvPr>
          <p:cNvSpPr txBox="1"/>
          <p:nvPr/>
        </p:nvSpPr>
        <p:spPr>
          <a:xfrm>
            <a:off x="8426222" y="4784910"/>
            <a:ext cx="482600" cy="37558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solidFill>
                  <a:srgbClr val="CC0000"/>
                </a:solidFill>
                <a:effectLst/>
                <a:uLnTx/>
                <a:uFillTx/>
                <a:latin typeface="Roboto Regular" panose="020B0604020202020204" charset="0"/>
                <a:ea typeface="Roboto Mono Medium" panose="00000009000000000000" pitchFamily="49" charset="0"/>
                <a:cs typeface="Roboto Regular" panose="020B0604020202020204" charset="0"/>
              </a:rPr>
              <a:t>x</a:t>
            </a:r>
          </a:p>
        </p:txBody>
      </p:sp>
      <p:sp>
        <p:nvSpPr>
          <p:cNvPr id="26" name="TextBox 25">
            <a:extLst>
              <a:ext uri="{FF2B5EF4-FFF2-40B4-BE49-F238E27FC236}">
                <a16:creationId xmlns:a16="http://schemas.microsoft.com/office/drawing/2014/main" id="{276DC416-EC7A-7979-8163-B3755A891E19}"/>
              </a:ext>
            </a:extLst>
          </p:cNvPr>
          <p:cNvSpPr txBox="1"/>
          <p:nvPr/>
        </p:nvSpPr>
        <p:spPr>
          <a:xfrm>
            <a:off x="7464631" y="4811119"/>
            <a:ext cx="1082527"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solidFill>
                  <a:srgbClr val="373737"/>
                </a:solidFill>
                <a:effectLst/>
                <a:uLnTx/>
                <a:uFillTx/>
                <a:latin typeface="Roboto Regular" panose="020B0604020202020204" charset="0"/>
                <a:ea typeface="Roboto Mono Medium" panose="00000009000000000000" pitchFamily="49" charset="0"/>
                <a:cs typeface="Roboto Regular" panose="020B0604020202020204" charset="0"/>
              </a:rPr>
              <a:t>Included</a:t>
            </a:r>
          </a:p>
        </p:txBody>
      </p:sp>
      <p:sp>
        <p:nvSpPr>
          <p:cNvPr id="27" name="TextBox 26">
            <a:extLst>
              <a:ext uri="{FF2B5EF4-FFF2-40B4-BE49-F238E27FC236}">
                <a16:creationId xmlns:a16="http://schemas.microsoft.com/office/drawing/2014/main" id="{AA847A56-CD1D-F17B-EC41-AA51283B2225}"/>
              </a:ext>
            </a:extLst>
          </p:cNvPr>
          <p:cNvSpPr txBox="1"/>
          <p:nvPr/>
        </p:nvSpPr>
        <p:spPr>
          <a:xfrm>
            <a:off x="8722199" y="4811119"/>
            <a:ext cx="150283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solidFill>
                  <a:srgbClr val="373737"/>
                </a:solidFill>
                <a:effectLst/>
                <a:uLnTx/>
                <a:uFillTx/>
                <a:latin typeface="Roboto Regular" panose="020B0604020202020204" charset="0"/>
                <a:ea typeface="Roboto Mono Medium" panose="00000009000000000000" pitchFamily="49" charset="0"/>
                <a:cs typeface="Roboto Regular" panose="020B0604020202020204" charset="0"/>
              </a:rPr>
              <a:t>Not Included</a:t>
            </a:r>
          </a:p>
        </p:txBody>
      </p:sp>
      <p:pic>
        <p:nvPicPr>
          <p:cNvPr id="3" name="Graphic 2">
            <a:extLst>
              <a:ext uri="{FF2B5EF4-FFF2-40B4-BE49-F238E27FC236}">
                <a16:creationId xmlns:a16="http://schemas.microsoft.com/office/drawing/2014/main" id="{32262AA6-1D89-077D-E09D-AA7B43E29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140" y="548397"/>
            <a:ext cx="1693732" cy="361584"/>
          </a:xfrm>
          <a:prstGeom prst="rect">
            <a:avLst/>
          </a:prstGeom>
        </p:spPr>
      </p:pic>
      <p:sp>
        <p:nvSpPr>
          <p:cNvPr id="6" name="Title 9">
            <a:extLst>
              <a:ext uri="{FF2B5EF4-FFF2-40B4-BE49-F238E27FC236}">
                <a16:creationId xmlns:a16="http://schemas.microsoft.com/office/drawing/2014/main" id="{24437592-A210-A96A-D11D-BB34B794DBF5}"/>
              </a:ext>
            </a:extLst>
          </p:cNvPr>
          <p:cNvSpPr>
            <a:spLocks noGrp="1"/>
          </p:cNvSpPr>
          <p:nvPr>
            <p:ph type="title"/>
          </p:nvPr>
        </p:nvSpPr>
        <p:spPr>
          <a:xfrm>
            <a:off x="2342792" y="517206"/>
            <a:ext cx="8195110" cy="477054"/>
          </a:xfrm>
        </p:spPr>
        <p:txBody>
          <a:bodyPr>
            <a:normAutofit/>
          </a:bodyPr>
          <a:lstStyle/>
          <a:p>
            <a:r>
              <a:rPr lang="en-US" sz="2400">
                <a:latin typeface="gatebase Medium"/>
              </a:rPr>
              <a:t>You get more with Premium Support</a:t>
            </a:r>
            <a:endParaRPr lang="en-US"/>
          </a:p>
        </p:txBody>
      </p:sp>
    </p:spTree>
    <p:extLst>
      <p:ext uri="{BB962C8B-B14F-4D97-AF65-F5344CB8AC3E}">
        <p14:creationId xmlns:p14="http://schemas.microsoft.com/office/powerpoint/2010/main" val="1364384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A red and white advertisement with a tower and a clock&#10;&#10;Description automatically generated">
            <a:extLst>
              <a:ext uri="{FF2B5EF4-FFF2-40B4-BE49-F238E27FC236}">
                <a16:creationId xmlns:a16="http://schemas.microsoft.com/office/drawing/2014/main" id="{11321CBE-006A-31C8-B5AE-11A5DB6704CC}"/>
              </a:ext>
            </a:extLst>
          </p:cNvPr>
          <p:cNvPicPr>
            <a:picLocks noChangeAspect="1"/>
          </p:cNvPicPr>
          <p:nvPr/>
        </p:nvPicPr>
        <p:blipFill rotWithShape="1">
          <a:blip r:embed="rId2">
            <a:extLst>
              <a:ext uri="{28A0092B-C50C-407E-A947-70E740481C1C}">
                <a14:useLocalDpi xmlns:a14="http://schemas.microsoft.com/office/drawing/2010/main" val="0"/>
              </a:ext>
            </a:extLst>
          </a:blip>
          <a:srcRect r="3013"/>
          <a:stretch/>
        </p:blipFill>
        <p:spPr>
          <a:xfrm>
            <a:off x="-369650" y="0"/>
            <a:ext cx="12666917" cy="6858000"/>
          </a:xfrm>
          <a:prstGeom prst="rect">
            <a:avLst/>
          </a:prstGeom>
        </p:spPr>
      </p:pic>
    </p:spTree>
    <p:extLst>
      <p:ext uri="{BB962C8B-B14F-4D97-AF65-F5344CB8AC3E}">
        <p14:creationId xmlns:p14="http://schemas.microsoft.com/office/powerpoint/2010/main" val="3538668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
        <p:cNvGrpSpPr/>
        <p:nvPr/>
      </p:nvGrpSpPr>
      <p:grpSpPr>
        <a:xfrm>
          <a:off x="0" y="0"/>
          <a:ext cx="0" cy="0"/>
          <a:chOff x="0" y="0"/>
          <a:chExt cx="0" cy="0"/>
        </a:xfrm>
      </p:grpSpPr>
      <p:pic>
        <p:nvPicPr>
          <p:cNvPr id="13" name="Picture 12" descr="A red background with white squares&#10;&#10;Description automatically generated">
            <a:extLst>
              <a:ext uri="{FF2B5EF4-FFF2-40B4-BE49-F238E27FC236}">
                <a16:creationId xmlns:a16="http://schemas.microsoft.com/office/drawing/2014/main" id="{0056EAE8-F51C-01F9-2D2A-B33F0E5E2063}"/>
              </a:ext>
            </a:extLst>
          </p:cNvPr>
          <p:cNvPicPr>
            <a:picLocks noChangeAspect="1"/>
          </p:cNvPicPr>
          <p:nvPr/>
        </p:nvPicPr>
        <p:blipFill>
          <a:blip r:embed="rId2"/>
          <a:stretch>
            <a:fillRect/>
          </a:stretch>
        </p:blipFill>
        <p:spPr>
          <a:xfrm>
            <a:off x="139" y="2970"/>
            <a:ext cx="12143772" cy="6843531"/>
          </a:xfrm>
          <a:prstGeom prst="rect">
            <a:avLst/>
          </a:prstGeom>
        </p:spPr>
      </p:pic>
      <p:sp>
        <p:nvSpPr>
          <p:cNvPr id="2" name="Content Placeholder 1">
            <a:extLst>
              <a:ext uri="{FF2B5EF4-FFF2-40B4-BE49-F238E27FC236}">
                <a16:creationId xmlns:a16="http://schemas.microsoft.com/office/drawing/2014/main" id="{B680D784-0F4D-104B-61D8-4C06B67192CC}"/>
              </a:ext>
            </a:extLst>
          </p:cNvPr>
          <p:cNvSpPr>
            <a:spLocks noGrp="1"/>
          </p:cNvSpPr>
          <p:nvPr>
            <p:ph idx="1"/>
          </p:nvPr>
        </p:nvSpPr>
        <p:spPr>
          <a:xfrm>
            <a:off x="426816" y="1324055"/>
            <a:ext cx="6210300" cy="4351338"/>
          </a:xfrm>
        </p:spPr>
        <p:txBody>
          <a:bodyPr/>
          <a:lstStyle/>
          <a:p>
            <a:pPr marL="0" indent="0">
              <a:buNone/>
            </a:pPr>
            <a:endParaRPr lang="en-US" dirty="0">
              <a:solidFill>
                <a:schemeClr val="bg1"/>
              </a:solidFill>
            </a:endParaRPr>
          </a:p>
          <a:p>
            <a:pPr marL="0" indent="0">
              <a:buNone/>
            </a:pPr>
            <a:r>
              <a:rPr lang="en-US" dirty="0">
                <a:solidFill>
                  <a:schemeClr val="bg1"/>
                </a:solidFill>
              </a:rPr>
              <a:t>To see what other events we have coming up, please visit </a:t>
            </a:r>
            <a:endParaRPr lang="en-US">
              <a:solidFill>
                <a:schemeClr val="bg1"/>
              </a:solidFill>
            </a:endParaRPr>
          </a:p>
          <a:p>
            <a:pPr marL="0" indent="0">
              <a:buNone/>
            </a:pPr>
            <a:r>
              <a:rPr lang="en-US" b="1" dirty="0">
                <a:solidFill>
                  <a:schemeClr val="bg1"/>
                </a:solidFill>
              </a:rPr>
              <a:t>www.red-gate.com/hub/events</a:t>
            </a:r>
          </a:p>
        </p:txBody>
      </p:sp>
      <p:sp>
        <p:nvSpPr>
          <p:cNvPr id="6" name="Title 5">
            <a:extLst>
              <a:ext uri="{FF2B5EF4-FFF2-40B4-BE49-F238E27FC236}">
                <a16:creationId xmlns:a16="http://schemas.microsoft.com/office/drawing/2014/main" id="{0C0D502E-7DFD-AB9C-BFFD-8C7D4C4FD32B}"/>
              </a:ext>
            </a:extLst>
          </p:cNvPr>
          <p:cNvSpPr>
            <a:spLocks noGrp="1"/>
          </p:cNvSpPr>
          <p:nvPr>
            <p:ph type="title"/>
          </p:nvPr>
        </p:nvSpPr>
        <p:spPr>
          <a:xfrm>
            <a:off x="429871" y="519454"/>
            <a:ext cx="10020300" cy="1325563"/>
          </a:xfrm>
        </p:spPr>
        <p:txBody>
          <a:bodyPr/>
          <a:lstStyle/>
          <a:p>
            <a:r>
              <a:rPr lang="en-US" dirty="0">
                <a:solidFill>
                  <a:schemeClr val="bg1"/>
                </a:solidFill>
                <a:latin typeface="gatebase Medium"/>
              </a:rPr>
              <a:t>Redgate Events</a:t>
            </a:r>
            <a:endParaRPr lang="en-US" dirty="0">
              <a:solidFill>
                <a:schemeClr val="bg1"/>
              </a:solidFill>
            </a:endParaRPr>
          </a:p>
        </p:txBody>
      </p:sp>
    </p:spTree>
    <p:extLst>
      <p:ext uri="{BB962C8B-B14F-4D97-AF65-F5344CB8AC3E}">
        <p14:creationId xmlns:p14="http://schemas.microsoft.com/office/powerpoint/2010/main" val="2213413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AE5-D0DB-E84E-A3F3-6A516460E698}"/>
              </a:ext>
            </a:extLst>
          </p:cNvPr>
          <p:cNvSpPr>
            <a:spLocks noGrp="1"/>
          </p:cNvSpPr>
          <p:nvPr>
            <p:ph type="ctrTitle"/>
          </p:nvPr>
        </p:nvSpPr>
        <p:spPr>
          <a:xfrm>
            <a:off x="1181100" y="1771811"/>
            <a:ext cx="9753600" cy="2387600"/>
          </a:xfrm>
        </p:spPr>
        <p:txBody>
          <a:bodyPr>
            <a:normAutofit fontScale="90000"/>
          </a:bodyPr>
          <a:lstStyle/>
          <a:p>
            <a:r>
              <a:rPr lang="en-US" dirty="0"/>
              <a:t>Any Questions?</a:t>
            </a:r>
            <a:br>
              <a:rPr lang="en-US" dirty="0"/>
            </a:br>
            <a:br>
              <a:rPr lang="en-US" dirty="0"/>
            </a:br>
            <a:r>
              <a:rPr lang="en-US" dirty="0"/>
              <a:t>Thank you</a:t>
            </a:r>
          </a:p>
        </p:txBody>
      </p:sp>
    </p:spTree>
    <p:extLst>
      <p:ext uri="{BB962C8B-B14F-4D97-AF65-F5344CB8AC3E}">
        <p14:creationId xmlns:p14="http://schemas.microsoft.com/office/powerpoint/2010/main" val="16789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500062"/>
            <a:ext cx="10020300" cy="1325563"/>
          </a:xfrm>
        </p:spPr>
        <p:txBody>
          <a:bodyPr anchor="t">
            <a:normAutofit fontScale="90000"/>
          </a:bodyPr>
          <a:lstStyle/>
          <a:p>
            <a:pPr algn="l"/>
            <a:r>
              <a:rPr lang="en-US" sz="5200"/>
              <a:t>25 years of navigating the database landscape with the community</a:t>
            </a:r>
          </a:p>
        </p:txBody>
      </p:sp>
      <p:sp>
        <p:nvSpPr>
          <p:cNvPr id="11" name="Title 1">
            <a:extLst>
              <a:ext uri="{FF2B5EF4-FFF2-40B4-BE49-F238E27FC236}">
                <a16:creationId xmlns:a16="http://schemas.microsoft.com/office/drawing/2014/main" id="{38F5F3B2-94CA-0348-B8B9-A8BE44F51897}"/>
              </a:ext>
            </a:extLst>
          </p:cNvPr>
          <p:cNvSpPr txBox="1">
            <a:spLocks/>
          </p:cNvSpPr>
          <p:nvPr/>
        </p:nvSpPr>
        <p:spPr bwMode="auto">
          <a:xfrm>
            <a:off x="584200" y="2464570"/>
            <a:ext cx="4016375" cy="14073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ctr" rtl="0" fontAlgn="base">
              <a:lnSpc>
                <a:spcPct val="120000"/>
              </a:lnSpc>
              <a:spcBef>
                <a:spcPct val="0"/>
              </a:spcBef>
              <a:spcAft>
                <a:spcPct val="0"/>
              </a:spcAft>
              <a:defRPr sz="6000" b="0" i="0" kern="1200">
                <a:solidFill>
                  <a:schemeClr val="bg1"/>
                </a:solidFill>
                <a:latin typeface="gatebase Medium" pitchFamily="2" charset="77"/>
                <a:ea typeface="+mj-ea"/>
                <a:cs typeface="gatebase Medium" pitchFamily="2" charset="77"/>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just" defTabSz="1219170">
              <a:defRPr/>
            </a:pPr>
            <a:r>
              <a:rPr lang="en-GB" sz="1800" b="0" i="0">
                <a:solidFill>
                  <a:schemeClr val="tx1"/>
                </a:solidFill>
                <a:effectLst/>
                <a:latin typeface="Roboto" panose="02000000000000000000" pitchFamily="2" charset="0"/>
                <a:ea typeface="Roboto" panose="02000000000000000000" pitchFamily="2" charset="0"/>
              </a:rPr>
              <a:t>Redgate is the leading provider of software solutions for End-to-end Database DevOps. With 25 years of experience, </a:t>
            </a:r>
            <a:r>
              <a:rPr lang="en-US" sz="1800">
                <a:solidFill>
                  <a:schemeClr val="tx1"/>
                </a:solidFill>
                <a:latin typeface="Roboto" panose="02000000000000000000" pitchFamily="2" charset="0"/>
                <a:ea typeface="Roboto" panose="02000000000000000000" pitchFamily="2" charset="0"/>
              </a:rPr>
              <a:t>t</a:t>
            </a:r>
            <a:r>
              <a:rPr lang="en-US" sz="1800" b="0" i="0">
                <a:solidFill>
                  <a:schemeClr val="tx1"/>
                </a:solidFill>
                <a:effectLst/>
                <a:latin typeface="Roboto" panose="02000000000000000000" pitchFamily="2" charset="0"/>
                <a:ea typeface="Roboto" panose="02000000000000000000" pitchFamily="2" charset="0"/>
              </a:rPr>
              <a:t>he data community trusts us to help as they balance speed to market, standardization across teams and the safeguarding of business-critical data. </a:t>
            </a:r>
            <a:endParaRPr lang="en-GB" sz="2400">
              <a:solidFill>
                <a:schemeClr val="tx1"/>
              </a:solidFill>
              <a:latin typeface="Roboto" panose="02000000000000000000" pitchFamily="2" charset="0"/>
              <a:ea typeface="Roboto" panose="02000000000000000000" pitchFamily="2" charset="0"/>
              <a:cs typeface="Arial" panose="020B0604020202020204" pitchFamily="34" charset="0"/>
            </a:endParaRPr>
          </a:p>
        </p:txBody>
      </p:sp>
      <p:pic>
        <p:nvPicPr>
          <p:cNvPr id="10" name="Content Placeholder 9">
            <a:extLst>
              <a:ext uri="{FF2B5EF4-FFF2-40B4-BE49-F238E27FC236}">
                <a16:creationId xmlns:a16="http://schemas.microsoft.com/office/drawing/2014/main" id="{424F3E99-F886-F10C-F8FD-6A336AB5881D}"/>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3500" y="2294825"/>
            <a:ext cx="6210300" cy="3412937"/>
          </a:xfrm>
          <a:prstGeom prst="rect">
            <a:avLst/>
          </a:prstGeom>
        </p:spPr>
      </p:pic>
    </p:spTree>
    <p:extLst>
      <p:ext uri="{BB962C8B-B14F-4D97-AF65-F5344CB8AC3E}">
        <p14:creationId xmlns:p14="http://schemas.microsoft.com/office/powerpoint/2010/main" val="2930196316"/>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FACB0766-5E31-EA4B-8540-4A588D9200D9}"/>
              </a:ext>
            </a:extLst>
          </p:cNvPr>
          <p:cNvSpPr txBox="1"/>
          <p:nvPr/>
        </p:nvSpPr>
        <p:spPr>
          <a:xfrm>
            <a:off x="463390" y="1151971"/>
            <a:ext cx="8205690" cy="1606594"/>
          </a:xfrm>
          <a:prstGeom prst="rect">
            <a:avLst/>
          </a:prstGeom>
          <a:noFill/>
        </p:spPr>
        <p:txBody>
          <a:bodyPr wrap="square" lIns="91440" tIns="45720" rIns="91440" bIns="45720" rtlCol="0" anchor="t">
            <a:spAutoFit/>
          </a:bodyPr>
          <a:lstStyle/>
          <a:p>
            <a:pPr>
              <a:defRPr/>
            </a:pPr>
            <a:r>
              <a:rPr kumimoji="0" lang="en-GB" sz="2400" b="0" i="0" u="none" strike="noStrike" kern="1200" cap="none" spc="0" normalizeH="0" baseline="0" noProof="0">
                <a:ln>
                  <a:noFill/>
                </a:ln>
                <a:solidFill>
                  <a:srgbClr val="CC0000"/>
                </a:solidFill>
                <a:effectLst/>
                <a:uLnTx/>
                <a:uFillTx/>
                <a:latin typeface="gatebase Medium"/>
              </a:rPr>
              <a:t>Redgate </a:t>
            </a:r>
            <a:r>
              <a:rPr lang="en-GB" sz="2400" b="0">
                <a:solidFill>
                  <a:srgbClr val="CC0000"/>
                </a:solidFill>
                <a:latin typeface="gatebase Medium"/>
              </a:rPr>
              <a:t>creates ingeniously simple software to help organizations and professionals get </a:t>
            </a:r>
            <a:r>
              <a:rPr kumimoji="0" lang="en-GB" sz="2400" b="0" i="0" u="none" strike="noStrike" kern="1200" cap="none" spc="0" normalizeH="0" baseline="0" noProof="0">
                <a:ln>
                  <a:noFill/>
                </a:ln>
                <a:solidFill>
                  <a:srgbClr val="CC0000"/>
                </a:solidFill>
                <a:effectLst/>
                <a:uLnTx/>
                <a:uFillTx/>
                <a:latin typeface="gatebase Medium"/>
              </a:rPr>
              <a:t>the </a:t>
            </a:r>
            <a:r>
              <a:rPr lang="en-GB" sz="2400" b="0">
                <a:solidFill>
                  <a:srgbClr val="CC0000"/>
                </a:solidFill>
                <a:latin typeface="gatebase Medium"/>
              </a:rPr>
              <a:t>most value out </a:t>
            </a:r>
            <a:r>
              <a:rPr kumimoji="0" lang="en-GB" sz="2400" b="0" i="0" u="none" strike="noStrike" kern="1200" cap="none" spc="0" normalizeH="0" baseline="0" noProof="0">
                <a:ln>
                  <a:noFill/>
                </a:ln>
                <a:solidFill>
                  <a:srgbClr val="CC0000"/>
                </a:solidFill>
                <a:effectLst/>
                <a:uLnTx/>
                <a:uFillTx/>
                <a:latin typeface="gatebase Medium"/>
              </a:rPr>
              <a:t>of </a:t>
            </a:r>
            <a:r>
              <a:rPr lang="en-GB" sz="2400" b="0">
                <a:solidFill>
                  <a:srgbClr val="CC0000"/>
                </a:solidFill>
                <a:latin typeface="gatebase Medium"/>
              </a:rPr>
              <a:t>any database, anywhere</a:t>
            </a:r>
            <a:r>
              <a:rPr kumimoji="0" lang="en-GB" sz="2400" b="0" i="0" u="none" strike="noStrike" kern="1200" cap="none" spc="0" normalizeH="0" baseline="0" noProof="0">
                <a:ln>
                  <a:noFill/>
                </a:ln>
                <a:solidFill>
                  <a:srgbClr val="CC0000"/>
                </a:solidFill>
                <a:effectLst/>
                <a:uLnTx/>
                <a:uFillTx/>
                <a:latin typeface="gatebase Medium"/>
              </a:rPr>
              <a:t>.</a:t>
            </a:r>
            <a:r>
              <a:rPr lang="en-GB" sz="2400" b="0">
                <a:solidFill>
                  <a:srgbClr val="CC0000"/>
                </a:solidFill>
                <a:latin typeface="gatebase Medium"/>
              </a:rPr>
              <a:t> </a:t>
            </a:r>
            <a:endParaRPr lang="en-US"/>
          </a:p>
          <a:p>
            <a:pPr marL="0" marR="0" lvl="0" indent="0" algn="l" defTabSz="914400">
              <a:lnSpc>
                <a:spcPct val="120000"/>
              </a:lnSpc>
              <a:spcBef>
                <a:spcPct val="0"/>
              </a:spcBef>
              <a:spcAft>
                <a:spcPct val="0"/>
              </a:spcAft>
              <a:buClrTx/>
              <a:buSzTx/>
              <a:buFontTx/>
              <a:buNone/>
              <a:tabLst/>
              <a:defRPr/>
            </a:pPr>
            <a:endParaRPr lang="en-GB" sz="2400" b="0" i="0" u="none" strike="noStrike" kern="1200" cap="none" spc="0" normalizeH="0" baseline="0" noProof="0">
              <a:ln>
                <a:noFill/>
              </a:ln>
              <a:solidFill>
                <a:srgbClr val="CC0000"/>
              </a:solidFill>
              <a:effectLst/>
              <a:uLnTx/>
              <a:uFillTx/>
              <a:latin typeface="gatebase Medium" pitchFamily="2" charset="77"/>
              <a:cs typeface="Arial" panose="020B0604020202020204" pitchFamily="34" charset="0"/>
            </a:endParaRPr>
          </a:p>
        </p:txBody>
      </p:sp>
      <p:pic>
        <p:nvPicPr>
          <p:cNvPr id="58" name="Picture 57">
            <a:extLst>
              <a:ext uri="{FF2B5EF4-FFF2-40B4-BE49-F238E27FC236}">
                <a16:creationId xmlns:a16="http://schemas.microsoft.com/office/drawing/2014/main" id="{D13B0A2F-7AFE-F042-9528-1A792CAE50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3878051" y="5025018"/>
            <a:ext cx="583813" cy="58381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a:extLst>
              <a:ext uri="{FF2B5EF4-FFF2-40B4-BE49-F238E27FC236}">
                <a16:creationId xmlns:a16="http://schemas.microsoft.com/office/drawing/2014/main" id="{03E1FA53-8ED1-094C-810F-5A9FFC771B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2181680" y="5033836"/>
            <a:ext cx="888970" cy="42670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fitness first logo">
            <a:extLst>
              <a:ext uri="{FF2B5EF4-FFF2-40B4-BE49-F238E27FC236}">
                <a16:creationId xmlns:a16="http://schemas.microsoft.com/office/drawing/2014/main" id="{5E262957-7D71-E145-AF74-446D18BEB6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5624" y="5982226"/>
            <a:ext cx="1383405" cy="36098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2">
            <a:extLst>
              <a:ext uri="{FF2B5EF4-FFF2-40B4-BE49-F238E27FC236}">
                <a16:creationId xmlns:a16="http://schemas.microsoft.com/office/drawing/2014/main" id="{2E85C13F-60A8-B643-AC8F-36113243E30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2091609" y="4197415"/>
            <a:ext cx="979041" cy="5835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2980A678-6606-114D-B724-44A308F54FD3}"/>
              </a:ext>
            </a:extLst>
          </p:cNvPr>
          <p:cNvPicPr>
            <a:picLocks noChangeAspect="1"/>
          </p:cNvPicPr>
          <p:nvPr/>
        </p:nvPicPr>
        <p:blipFill>
          <a:blip r:embed="rId8"/>
          <a:stretch>
            <a:fillRect/>
          </a:stretch>
        </p:blipFill>
        <p:spPr>
          <a:xfrm>
            <a:off x="483457" y="4354377"/>
            <a:ext cx="1120748" cy="301467"/>
          </a:xfrm>
          <a:prstGeom prst="rect">
            <a:avLst/>
          </a:prstGeom>
        </p:spPr>
      </p:pic>
      <p:pic>
        <p:nvPicPr>
          <p:cNvPr id="77" name="Picture 76">
            <a:extLst>
              <a:ext uri="{FF2B5EF4-FFF2-40B4-BE49-F238E27FC236}">
                <a16:creationId xmlns:a16="http://schemas.microsoft.com/office/drawing/2014/main" id="{798D2FD4-C7C2-AE4A-A8BA-1910AD5D846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9223" b="-9548"/>
          <a:stretch/>
        </p:blipFill>
        <p:spPr>
          <a:xfrm>
            <a:off x="727124" y="5130412"/>
            <a:ext cx="652754" cy="293261"/>
          </a:xfrm>
          <a:prstGeom prst="rect">
            <a:avLst/>
          </a:prstGeom>
        </p:spPr>
      </p:pic>
      <p:sp>
        <p:nvSpPr>
          <p:cNvPr id="3" name="Title 2">
            <a:extLst>
              <a:ext uri="{FF2B5EF4-FFF2-40B4-BE49-F238E27FC236}">
                <a16:creationId xmlns:a16="http://schemas.microsoft.com/office/drawing/2014/main" id="{5540E4D9-C8E5-0542-AFC5-4DF25DDB9D6A}"/>
              </a:ext>
            </a:extLst>
          </p:cNvPr>
          <p:cNvSpPr>
            <a:spLocks noGrp="1"/>
          </p:cNvSpPr>
          <p:nvPr>
            <p:ph type="title"/>
          </p:nvPr>
        </p:nvSpPr>
        <p:spPr/>
        <p:txBody>
          <a:bodyPr>
            <a:normAutofit/>
          </a:bodyPr>
          <a:lstStyle/>
          <a:p>
            <a:r>
              <a:rPr lang="en-US"/>
              <a:t>End-to-end Database DevOps</a:t>
            </a:r>
          </a:p>
        </p:txBody>
      </p:sp>
      <p:sp>
        <p:nvSpPr>
          <p:cNvPr id="28" name="TextBox 27">
            <a:extLst>
              <a:ext uri="{FF2B5EF4-FFF2-40B4-BE49-F238E27FC236}">
                <a16:creationId xmlns:a16="http://schemas.microsoft.com/office/drawing/2014/main" id="{23A1D1D7-85A2-AD49-A0D7-E5892BF9A285}"/>
              </a:ext>
            </a:extLst>
          </p:cNvPr>
          <p:cNvSpPr txBox="1"/>
          <p:nvPr/>
        </p:nvSpPr>
        <p:spPr>
          <a:xfrm>
            <a:off x="530909" y="2494453"/>
            <a:ext cx="7601658" cy="1280094"/>
          </a:xfrm>
          <a:prstGeom prst="rect">
            <a:avLst/>
          </a:prstGeom>
          <a:noFill/>
        </p:spPr>
        <p:txBody>
          <a:bodyPr wrap="square" lIns="91440" tIns="45720" rIns="91440" bIns="45720" rtlCol="0" anchor="t">
            <a:spAutoFit/>
          </a:bodyPr>
          <a:lstStyle/>
          <a:p>
            <a:pPr>
              <a:lnSpc>
                <a:spcPct val="120000"/>
              </a:lnSpc>
              <a:defRPr/>
            </a:pPr>
            <a:r>
              <a:rPr kumimoji="0" lang="en-GB" sz="2200" b="0" i="0" u="none" strike="noStrike" kern="1200" cap="none" spc="0" normalizeH="0" baseline="0" noProof="0">
                <a:ln>
                  <a:noFill/>
                </a:ln>
                <a:solidFill>
                  <a:srgbClr val="373737"/>
                </a:solidFill>
                <a:effectLst/>
                <a:uLnTx/>
                <a:uFillTx/>
                <a:latin typeface="Roboto"/>
                <a:ea typeface="Roboto"/>
                <a:cs typeface="Arial"/>
              </a:rPr>
              <a:t>We help over 800,000 people in every type of organization around the world, </a:t>
            </a:r>
            <a:r>
              <a:rPr lang="en-GB" sz="2200" b="0">
                <a:solidFill>
                  <a:srgbClr val="373737"/>
                </a:solidFill>
                <a:latin typeface="Roboto"/>
                <a:ea typeface="Roboto"/>
                <a:cs typeface="Arial"/>
              </a:rPr>
              <a:t>including 92% of</a:t>
            </a:r>
            <a:r>
              <a:rPr kumimoji="0" lang="en-GB" sz="2200" b="0" i="0" u="none" strike="noStrike" kern="1200" cap="none" spc="0" normalizeH="0" baseline="0" noProof="0">
                <a:ln>
                  <a:noFill/>
                </a:ln>
                <a:solidFill>
                  <a:srgbClr val="373737"/>
                </a:solidFill>
                <a:effectLst/>
                <a:uLnTx/>
                <a:uFillTx/>
                <a:latin typeface="Roboto"/>
                <a:ea typeface="Roboto"/>
                <a:cs typeface="Arial"/>
              </a:rPr>
              <a:t> companies in the Fortune 100.</a:t>
            </a:r>
          </a:p>
        </p:txBody>
      </p:sp>
      <p:pic>
        <p:nvPicPr>
          <p:cNvPr id="6" name="Picture 5">
            <a:extLst>
              <a:ext uri="{FF2B5EF4-FFF2-40B4-BE49-F238E27FC236}">
                <a16:creationId xmlns:a16="http://schemas.microsoft.com/office/drawing/2014/main" id="{6C0B02BD-BD0A-9A49-B5D8-7A74431757F6}"/>
              </a:ext>
            </a:extLst>
          </p:cNvPr>
          <p:cNvPicPr>
            <a:picLocks noChangeAspect="1"/>
          </p:cNvPicPr>
          <p:nvPr/>
        </p:nvPicPr>
        <p:blipFill>
          <a:blip r:embed="rId10"/>
          <a:stretch>
            <a:fillRect/>
          </a:stretch>
        </p:blipFill>
        <p:spPr>
          <a:xfrm>
            <a:off x="561231" y="5907270"/>
            <a:ext cx="965200" cy="368300"/>
          </a:xfrm>
          <a:prstGeom prst="rect">
            <a:avLst/>
          </a:prstGeom>
        </p:spPr>
      </p:pic>
      <p:sp>
        <p:nvSpPr>
          <p:cNvPr id="31" name="Freeform 3">
            <a:extLst>
              <a:ext uri="{FF2B5EF4-FFF2-40B4-BE49-F238E27FC236}">
                <a16:creationId xmlns:a16="http://schemas.microsoft.com/office/drawing/2014/main" id="{5ACEACD9-E15E-E640-AD4A-A9C6DE65549E}"/>
              </a:ext>
            </a:extLst>
          </p:cNvPr>
          <p:cNvSpPr>
            <a:spLocks noChangeArrowheads="1"/>
          </p:cNvSpPr>
          <p:nvPr/>
        </p:nvSpPr>
        <p:spPr bwMode="auto">
          <a:xfrm>
            <a:off x="9025530" y="1152410"/>
            <a:ext cx="1850178" cy="2466907"/>
          </a:xfrm>
          <a:custGeom>
            <a:avLst/>
            <a:gdLst>
              <a:gd name="T0" fmla="*/ 2877 w 3785"/>
              <a:gd name="T1" fmla="*/ 2290 h 5044"/>
              <a:gd name="T2" fmla="*/ 1461 w 3785"/>
              <a:gd name="T3" fmla="*/ 2256 h 5044"/>
              <a:gd name="T4" fmla="*/ 1954 w 3785"/>
              <a:gd name="T5" fmla="*/ 2775 h 5044"/>
              <a:gd name="T6" fmla="*/ 2877 w 3785"/>
              <a:gd name="T7" fmla="*/ 2752 h 5044"/>
              <a:gd name="T8" fmla="*/ 2877 w 3785"/>
              <a:gd name="T9" fmla="*/ 2290 h 5044"/>
              <a:gd name="T10" fmla="*/ 2662 w 3785"/>
              <a:gd name="T11" fmla="*/ 3524 h 5044"/>
              <a:gd name="T12" fmla="*/ 2877 w 3785"/>
              <a:gd name="T13" fmla="*/ 3501 h 5044"/>
              <a:gd name="T14" fmla="*/ 2877 w 3785"/>
              <a:gd name="T15" fmla="*/ 3058 h 5044"/>
              <a:gd name="T16" fmla="*/ 2256 w 3785"/>
              <a:gd name="T17" fmla="*/ 3095 h 5044"/>
              <a:gd name="T18" fmla="*/ 2662 w 3785"/>
              <a:gd name="T19" fmla="*/ 3524 h 5044"/>
              <a:gd name="T20" fmla="*/ 0 w 3785"/>
              <a:gd name="T21" fmla="*/ 3803 h 5044"/>
              <a:gd name="T22" fmla="*/ 2292 w 3785"/>
              <a:gd name="T23" fmla="*/ 3562 h 5044"/>
              <a:gd name="T24" fmla="*/ 1854 w 3785"/>
              <a:gd name="T25" fmla="*/ 3118 h 5044"/>
              <a:gd name="T26" fmla="*/ 0 w 3785"/>
              <a:gd name="T27" fmla="*/ 3224 h 5044"/>
              <a:gd name="T28" fmla="*/ 0 w 3785"/>
              <a:gd name="T29" fmla="*/ 3803 h 5044"/>
              <a:gd name="T30" fmla="*/ 991 w 3785"/>
              <a:gd name="T31" fmla="*/ 2244 h 5044"/>
              <a:gd name="T32" fmla="*/ 0 w 3785"/>
              <a:gd name="T33" fmla="*/ 2219 h 5044"/>
              <a:gd name="T34" fmla="*/ 0 w 3785"/>
              <a:gd name="T35" fmla="*/ 2825 h 5044"/>
              <a:gd name="T36" fmla="*/ 1526 w 3785"/>
              <a:gd name="T37" fmla="*/ 2787 h 5044"/>
              <a:gd name="T38" fmla="*/ 991 w 3785"/>
              <a:gd name="T39" fmla="*/ 2244 h 5044"/>
              <a:gd name="T40" fmla="*/ 1111 w 3785"/>
              <a:gd name="T41" fmla="*/ 1884 h 5044"/>
              <a:gd name="T42" fmla="*/ 2877 w 3785"/>
              <a:gd name="T43" fmla="*/ 1986 h 5044"/>
              <a:gd name="T44" fmla="*/ 2877 w 3785"/>
              <a:gd name="T45" fmla="*/ 1542 h 5044"/>
              <a:gd name="T46" fmla="*/ 556 w 3785"/>
              <a:gd name="T47" fmla="*/ 1299 h 5044"/>
              <a:gd name="T48" fmla="*/ 1111 w 3785"/>
              <a:gd name="T49" fmla="*/ 1884 h 5044"/>
              <a:gd name="T50" fmla="*/ 0 w 3785"/>
              <a:gd name="T51" fmla="*/ 1239 h 5044"/>
              <a:gd name="T52" fmla="*/ 0 w 3785"/>
              <a:gd name="T53" fmla="*/ 1821 h 5044"/>
              <a:gd name="T54" fmla="*/ 606 w 3785"/>
              <a:gd name="T55" fmla="*/ 1855 h 5044"/>
              <a:gd name="T56" fmla="*/ 0 w 3785"/>
              <a:gd name="T57" fmla="*/ 1239 h 5044"/>
              <a:gd name="T58" fmla="*/ 3001 w 3785"/>
              <a:gd name="T59" fmla="*/ 3828 h 5044"/>
              <a:gd name="T60" fmla="*/ 3001 w 3785"/>
              <a:gd name="T61" fmla="*/ 3828 h 5044"/>
              <a:gd name="T62" fmla="*/ 3122 w 3785"/>
              <a:gd name="T63" fmla="*/ 3643 h 5044"/>
              <a:gd name="T64" fmla="*/ 3122 w 3785"/>
              <a:gd name="T65" fmla="*/ 1399 h 5044"/>
              <a:gd name="T66" fmla="*/ 3001 w 3785"/>
              <a:gd name="T67" fmla="*/ 1214 h 5044"/>
              <a:gd name="T68" fmla="*/ 0 w 3785"/>
              <a:gd name="T69" fmla="*/ 789 h 5044"/>
              <a:gd name="T70" fmla="*/ 0 w 3785"/>
              <a:gd name="T71" fmla="*/ 412 h 5044"/>
              <a:gd name="T72" fmla="*/ 1892 w 3785"/>
              <a:gd name="T73" fmla="*/ 0 h 5044"/>
              <a:gd name="T74" fmla="*/ 3784 w 3785"/>
              <a:gd name="T75" fmla="*/ 412 h 5044"/>
              <a:gd name="T76" fmla="*/ 3784 w 3785"/>
              <a:gd name="T77" fmla="*/ 4631 h 5044"/>
              <a:gd name="T78" fmla="*/ 1892 w 3785"/>
              <a:gd name="T79" fmla="*/ 5043 h 5044"/>
              <a:gd name="T80" fmla="*/ 0 w 3785"/>
              <a:gd name="T81" fmla="*/ 4631 h 5044"/>
              <a:gd name="T82" fmla="*/ 0 w 3785"/>
              <a:gd name="T83" fmla="*/ 4253 h 5044"/>
              <a:gd name="T84" fmla="*/ 3001 w 3785"/>
              <a:gd name="T85" fmla="*/ 3828 h 5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5" h="5044">
                <a:moveTo>
                  <a:pt x="2877" y="2290"/>
                </a:moveTo>
                <a:lnTo>
                  <a:pt x="1461" y="2256"/>
                </a:lnTo>
                <a:lnTo>
                  <a:pt x="1954" y="2775"/>
                </a:lnTo>
                <a:lnTo>
                  <a:pt x="2877" y="2752"/>
                </a:lnTo>
                <a:lnTo>
                  <a:pt x="2877" y="2290"/>
                </a:lnTo>
                <a:close/>
                <a:moveTo>
                  <a:pt x="2662" y="3524"/>
                </a:moveTo>
                <a:lnTo>
                  <a:pt x="2877" y="3501"/>
                </a:lnTo>
                <a:lnTo>
                  <a:pt x="2877" y="3058"/>
                </a:lnTo>
                <a:lnTo>
                  <a:pt x="2256" y="3095"/>
                </a:lnTo>
                <a:lnTo>
                  <a:pt x="2662" y="3524"/>
                </a:lnTo>
                <a:close/>
                <a:moveTo>
                  <a:pt x="0" y="3803"/>
                </a:moveTo>
                <a:lnTo>
                  <a:pt x="2292" y="3562"/>
                </a:lnTo>
                <a:lnTo>
                  <a:pt x="1854" y="3118"/>
                </a:lnTo>
                <a:lnTo>
                  <a:pt x="0" y="3224"/>
                </a:lnTo>
                <a:lnTo>
                  <a:pt x="0" y="3803"/>
                </a:lnTo>
                <a:close/>
                <a:moveTo>
                  <a:pt x="991" y="2244"/>
                </a:moveTo>
                <a:lnTo>
                  <a:pt x="0" y="2219"/>
                </a:lnTo>
                <a:lnTo>
                  <a:pt x="0" y="2825"/>
                </a:lnTo>
                <a:lnTo>
                  <a:pt x="1526" y="2787"/>
                </a:lnTo>
                <a:lnTo>
                  <a:pt x="991" y="2244"/>
                </a:lnTo>
                <a:close/>
                <a:moveTo>
                  <a:pt x="1111" y="1884"/>
                </a:moveTo>
                <a:lnTo>
                  <a:pt x="2877" y="1986"/>
                </a:lnTo>
                <a:lnTo>
                  <a:pt x="2877" y="1542"/>
                </a:lnTo>
                <a:lnTo>
                  <a:pt x="556" y="1299"/>
                </a:lnTo>
                <a:lnTo>
                  <a:pt x="1111" y="1884"/>
                </a:lnTo>
                <a:close/>
                <a:moveTo>
                  <a:pt x="0" y="1239"/>
                </a:moveTo>
                <a:lnTo>
                  <a:pt x="0" y="1821"/>
                </a:lnTo>
                <a:lnTo>
                  <a:pt x="606" y="1855"/>
                </a:lnTo>
                <a:lnTo>
                  <a:pt x="0" y="1239"/>
                </a:lnTo>
                <a:close/>
                <a:moveTo>
                  <a:pt x="3001" y="3828"/>
                </a:moveTo>
                <a:lnTo>
                  <a:pt x="3001" y="3828"/>
                </a:lnTo>
                <a:cubicBezTo>
                  <a:pt x="3056" y="3820"/>
                  <a:pt x="3122" y="3753"/>
                  <a:pt x="3122" y="3643"/>
                </a:cubicBezTo>
                <a:lnTo>
                  <a:pt x="3122" y="1399"/>
                </a:lnTo>
                <a:cubicBezTo>
                  <a:pt x="3122" y="1293"/>
                  <a:pt x="3060" y="1224"/>
                  <a:pt x="3001" y="1214"/>
                </a:cubicBezTo>
                <a:lnTo>
                  <a:pt x="0" y="789"/>
                </a:lnTo>
                <a:lnTo>
                  <a:pt x="0" y="412"/>
                </a:lnTo>
                <a:cubicBezTo>
                  <a:pt x="341" y="167"/>
                  <a:pt x="1059" y="0"/>
                  <a:pt x="1892" y="0"/>
                </a:cubicBezTo>
                <a:cubicBezTo>
                  <a:pt x="2725" y="0"/>
                  <a:pt x="3443" y="167"/>
                  <a:pt x="3784" y="412"/>
                </a:cubicBezTo>
                <a:lnTo>
                  <a:pt x="3784" y="4631"/>
                </a:lnTo>
                <a:cubicBezTo>
                  <a:pt x="3443" y="4874"/>
                  <a:pt x="2725" y="5043"/>
                  <a:pt x="1892" y="5043"/>
                </a:cubicBezTo>
                <a:cubicBezTo>
                  <a:pt x="1059" y="5043"/>
                  <a:pt x="341" y="4874"/>
                  <a:pt x="0" y="4631"/>
                </a:cubicBezTo>
                <a:lnTo>
                  <a:pt x="0" y="4253"/>
                </a:lnTo>
                <a:lnTo>
                  <a:pt x="3001" y="3828"/>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Picture 7" descr="Text, logo&#10;&#10;Description automatically generated">
            <a:extLst>
              <a:ext uri="{FF2B5EF4-FFF2-40B4-BE49-F238E27FC236}">
                <a16:creationId xmlns:a16="http://schemas.microsoft.com/office/drawing/2014/main" id="{92B0A2A0-5AAE-EB16-08B2-D2B51B4E85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57533" y="4156151"/>
            <a:ext cx="1383406" cy="778166"/>
          </a:xfrm>
          <a:prstGeom prst="rect">
            <a:avLst/>
          </a:prstGeom>
        </p:spPr>
      </p:pic>
      <p:pic>
        <p:nvPicPr>
          <p:cNvPr id="14" name="Picture 13" descr="Logo&#10;&#10;Description automatically generated">
            <a:extLst>
              <a:ext uri="{FF2B5EF4-FFF2-40B4-BE49-F238E27FC236}">
                <a16:creationId xmlns:a16="http://schemas.microsoft.com/office/drawing/2014/main" id="{739537DB-CC8B-94DD-08F3-1D55C2158E4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81240" y="5091355"/>
            <a:ext cx="912975" cy="451138"/>
          </a:xfrm>
          <a:prstGeom prst="rect">
            <a:avLst/>
          </a:prstGeom>
        </p:spPr>
      </p:pic>
      <p:pic>
        <p:nvPicPr>
          <p:cNvPr id="16" name="Picture 15" descr="Icon&#10;&#10;Description automatically generated">
            <a:extLst>
              <a:ext uri="{FF2B5EF4-FFF2-40B4-BE49-F238E27FC236}">
                <a16:creationId xmlns:a16="http://schemas.microsoft.com/office/drawing/2014/main" id="{45B80E7C-7478-3C01-C5E3-584E911C43F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18245" y="6059728"/>
            <a:ext cx="1282535" cy="215842"/>
          </a:xfrm>
          <a:prstGeom prst="rect">
            <a:avLst/>
          </a:prstGeom>
        </p:spPr>
      </p:pic>
      <p:pic>
        <p:nvPicPr>
          <p:cNvPr id="18" name="Picture 17" descr="Logo&#10;&#10;Description automatically generated with medium confidence">
            <a:extLst>
              <a:ext uri="{FF2B5EF4-FFF2-40B4-BE49-F238E27FC236}">
                <a16:creationId xmlns:a16="http://schemas.microsoft.com/office/drawing/2014/main" id="{A47A287F-C9D6-291E-6634-8C8A442A8EB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42080" y="4483095"/>
            <a:ext cx="973230" cy="345497"/>
          </a:xfrm>
          <a:prstGeom prst="rect">
            <a:avLst/>
          </a:prstGeom>
        </p:spPr>
      </p:pic>
      <p:pic>
        <p:nvPicPr>
          <p:cNvPr id="20" name="Picture 19" descr="A picture containing text, clipart&#10;&#10;Description automatically generated">
            <a:extLst>
              <a:ext uri="{FF2B5EF4-FFF2-40B4-BE49-F238E27FC236}">
                <a16:creationId xmlns:a16="http://schemas.microsoft.com/office/drawing/2014/main" id="{6512A185-C4A3-C380-B07F-13A0B6A4813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13867" y="5259429"/>
            <a:ext cx="1256395" cy="279866"/>
          </a:xfrm>
          <a:prstGeom prst="rect">
            <a:avLst/>
          </a:prstGeom>
        </p:spPr>
      </p:pic>
      <p:pic>
        <p:nvPicPr>
          <p:cNvPr id="22" name="Picture 21" descr="Logo, company name&#10;&#10;Description automatically generated">
            <a:extLst>
              <a:ext uri="{FF2B5EF4-FFF2-40B4-BE49-F238E27FC236}">
                <a16:creationId xmlns:a16="http://schemas.microsoft.com/office/drawing/2014/main" id="{CB219C9C-1B1B-47D2-7CBE-97542C80730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48405" y="5895159"/>
            <a:ext cx="1223205" cy="532454"/>
          </a:xfrm>
          <a:prstGeom prst="rect">
            <a:avLst/>
          </a:prstGeom>
        </p:spPr>
      </p:pic>
      <p:pic>
        <p:nvPicPr>
          <p:cNvPr id="24" name="Picture 23" descr="A picture containing text, clock, gauge&#10;&#10;Description automatically generated">
            <a:extLst>
              <a:ext uri="{FF2B5EF4-FFF2-40B4-BE49-F238E27FC236}">
                <a16:creationId xmlns:a16="http://schemas.microsoft.com/office/drawing/2014/main" id="{7542ED4A-20C2-33E0-0518-5F059B28DBD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726616" y="5259429"/>
            <a:ext cx="1311348" cy="218558"/>
          </a:xfrm>
          <a:prstGeom prst="rect">
            <a:avLst/>
          </a:prstGeom>
        </p:spPr>
      </p:pic>
      <p:pic>
        <p:nvPicPr>
          <p:cNvPr id="34" name="Picture 33" descr="Logo&#10;&#10;Description automatically generated">
            <a:extLst>
              <a:ext uri="{FF2B5EF4-FFF2-40B4-BE49-F238E27FC236}">
                <a16:creationId xmlns:a16="http://schemas.microsoft.com/office/drawing/2014/main" id="{98D32142-648B-23F9-0E35-2C931F2BDC3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446809" y="4508747"/>
            <a:ext cx="941785" cy="348755"/>
          </a:xfrm>
          <a:prstGeom prst="rect">
            <a:avLst/>
          </a:prstGeom>
        </p:spPr>
      </p:pic>
      <p:pic>
        <p:nvPicPr>
          <p:cNvPr id="38" name="Picture 37" descr="Logo&#10;&#10;Description automatically generated">
            <a:extLst>
              <a:ext uri="{FF2B5EF4-FFF2-40B4-BE49-F238E27FC236}">
                <a16:creationId xmlns:a16="http://schemas.microsoft.com/office/drawing/2014/main" id="{61EB4190-0032-07CB-5174-C35EA5C2F01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352923" y="5917379"/>
            <a:ext cx="1045569" cy="392088"/>
          </a:xfrm>
          <a:prstGeom prst="rect">
            <a:avLst/>
          </a:prstGeom>
        </p:spPr>
      </p:pic>
      <p:sp>
        <p:nvSpPr>
          <p:cNvPr id="2" name="Rectangle 1">
            <a:extLst>
              <a:ext uri="{FF2B5EF4-FFF2-40B4-BE49-F238E27FC236}">
                <a16:creationId xmlns:a16="http://schemas.microsoft.com/office/drawing/2014/main" id="{21FBF7FE-9F42-C63C-05B4-789573698CA0}"/>
              </a:ext>
            </a:extLst>
          </p:cNvPr>
          <p:cNvSpPr/>
          <p:nvPr/>
        </p:nvSpPr>
        <p:spPr>
          <a:xfrm>
            <a:off x="0" y="6787299"/>
            <a:ext cx="12210426" cy="78353"/>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ANZ Logo and symbol, meaning, history, PNG, brand">
            <a:extLst>
              <a:ext uri="{FF2B5EF4-FFF2-40B4-BE49-F238E27FC236}">
                <a16:creationId xmlns:a16="http://schemas.microsoft.com/office/drawing/2014/main" id="{B07A906D-5885-FB12-9B52-D4C65496F21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489706" y="5091355"/>
            <a:ext cx="975170" cy="548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brand for Bankwest">
            <a:extLst>
              <a:ext uri="{FF2B5EF4-FFF2-40B4-BE49-F238E27FC236}">
                <a16:creationId xmlns:a16="http://schemas.microsoft.com/office/drawing/2014/main" id="{8AEFFB1A-E243-82DC-EA5A-FF953EDB30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57990" y="4191402"/>
            <a:ext cx="1967038" cy="8092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s and style guides | Australian Government Department of Foreign  Affairs and Trade">
            <a:extLst>
              <a:ext uri="{FF2B5EF4-FFF2-40B4-BE49-F238E27FC236}">
                <a16:creationId xmlns:a16="http://schemas.microsoft.com/office/drawing/2014/main" id="{A922C2D4-DA63-9EBB-9636-5259B5BFCA4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645074" y="4316981"/>
            <a:ext cx="1371971" cy="7168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CF - Members Health">
            <a:extLst>
              <a:ext uri="{FF2B5EF4-FFF2-40B4-BE49-F238E27FC236}">
                <a16:creationId xmlns:a16="http://schemas.microsoft.com/office/drawing/2014/main" id="{E57D6B2F-ACB9-1AA9-D671-3BB3E92730B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61711" y="5686780"/>
            <a:ext cx="1455868" cy="9444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ina International Capital Corp">
            <a:extLst>
              <a:ext uri="{FF2B5EF4-FFF2-40B4-BE49-F238E27FC236}">
                <a16:creationId xmlns:a16="http://schemas.microsoft.com/office/drawing/2014/main" id="{4913BBA3-0072-033A-C8D5-8124E4884A1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966833" y="5928377"/>
            <a:ext cx="1331092" cy="425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49791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392A-B8D6-9972-5304-11688AB8E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980DEB-770B-B868-8572-7F8F1FF8062A}"/>
              </a:ext>
            </a:extLst>
          </p:cNvPr>
          <p:cNvSpPr>
            <a:spLocks noGrp="1"/>
          </p:cNvSpPr>
          <p:nvPr>
            <p:ph type="ctrTitle"/>
          </p:nvPr>
        </p:nvSpPr>
        <p:spPr>
          <a:xfrm>
            <a:off x="1181100" y="1771811"/>
            <a:ext cx="9753600" cy="2387600"/>
          </a:xfrm>
        </p:spPr>
        <p:txBody>
          <a:bodyPr/>
          <a:lstStyle/>
          <a:p>
            <a:r>
              <a:rPr lang="en-US"/>
              <a:t>End To End Database DevOps</a:t>
            </a:r>
          </a:p>
        </p:txBody>
      </p:sp>
    </p:spTree>
    <p:extLst>
      <p:ext uri="{BB962C8B-B14F-4D97-AF65-F5344CB8AC3E}">
        <p14:creationId xmlns:p14="http://schemas.microsoft.com/office/powerpoint/2010/main" val="246569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1E0250-8FF6-FB44-A459-28F41DD13FE2}"/>
              </a:ext>
            </a:extLst>
          </p:cNvPr>
          <p:cNvSpPr txBox="1"/>
          <p:nvPr/>
        </p:nvSpPr>
        <p:spPr>
          <a:xfrm>
            <a:off x="796955" y="443817"/>
            <a:ext cx="10598089" cy="461665"/>
          </a:xfrm>
          <a:prstGeom prst="rect">
            <a:avLst/>
          </a:prstGeom>
          <a:noFill/>
        </p:spPr>
        <p:txBody>
          <a:bodyPr wrap="square" lIns="91440" tIns="45720" rIns="91440" bIns="45720" rtlCol="0" anchor="t">
            <a:spAutoFit/>
          </a:bodyPr>
          <a:lstStyle/>
          <a:p>
            <a:pPr algn="ctr"/>
            <a:r>
              <a:rPr lang="en-US" sz="2400" b="0">
                <a:latin typeface="gatebase Medium"/>
                <a:ea typeface="Roboto"/>
                <a:cs typeface="Arial"/>
              </a:rPr>
              <a:t>What does End-to-end Database DevOps look like?</a:t>
            </a:r>
          </a:p>
        </p:txBody>
      </p:sp>
      <p:pic>
        <p:nvPicPr>
          <p:cNvPr id="2" name="Picture 1" descr="A diagram of a software system&#10;&#10;Description automatically generated">
            <a:extLst>
              <a:ext uri="{FF2B5EF4-FFF2-40B4-BE49-F238E27FC236}">
                <a16:creationId xmlns:a16="http://schemas.microsoft.com/office/drawing/2014/main" id="{B62D16F3-6A1F-14C0-4B8E-1A145A731E9B}"/>
              </a:ext>
            </a:extLst>
          </p:cNvPr>
          <p:cNvPicPr>
            <a:picLocks noChangeAspect="1"/>
          </p:cNvPicPr>
          <p:nvPr/>
        </p:nvPicPr>
        <p:blipFill>
          <a:blip r:embed="rId4"/>
          <a:stretch>
            <a:fillRect/>
          </a:stretch>
        </p:blipFill>
        <p:spPr>
          <a:xfrm>
            <a:off x="1143603" y="1635658"/>
            <a:ext cx="9734550" cy="3133463"/>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3B53BD98-34AB-6B09-0D10-CAA484FAD600}"/>
              </a:ext>
            </a:extLst>
          </p:cNvPr>
          <p:cNvPicPr>
            <a:picLocks noChangeAspect="1"/>
          </p:cNvPicPr>
          <p:nvPr/>
        </p:nvPicPr>
        <p:blipFill>
          <a:blip r:embed="rId5"/>
          <a:stretch>
            <a:fillRect/>
          </a:stretch>
        </p:blipFill>
        <p:spPr>
          <a:xfrm>
            <a:off x="1274300" y="4906641"/>
            <a:ext cx="10839450" cy="1057275"/>
          </a:xfrm>
          <a:prstGeom prst="rect">
            <a:avLst/>
          </a:prstGeom>
        </p:spPr>
      </p:pic>
    </p:spTree>
    <p:extLst>
      <p:ext uri="{BB962C8B-B14F-4D97-AF65-F5344CB8AC3E}">
        <p14:creationId xmlns:p14="http://schemas.microsoft.com/office/powerpoint/2010/main" val="2307734126"/>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2328-9DB9-AEDD-DC61-E132FA151CDD}"/>
              </a:ext>
            </a:extLst>
          </p:cNvPr>
          <p:cNvSpPr>
            <a:spLocks noGrp="1"/>
          </p:cNvSpPr>
          <p:nvPr>
            <p:ph type="title"/>
          </p:nvPr>
        </p:nvSpPr>
        <p:spPr>
          <a:xfrm>
            <a:off x="2339474" y="521478"/>
            <a:ext cx="9770750" cy="477054"/>
          </a:xfrm>
        </p:spPr>
        <p:txBody>
          <a:bodyPr>
            <a:noAutofit/>
          </a:bodyPr>
          <a:lstStyle/>
          <a:p>
            <a:r>
              <a:rPr lang="en-GB" sz="2000"/>
              <a:t>Database DevOps: 73% now have implemented, or intend to in the next two years</a:t>
            </a:r>
            <a:endParaRPr lang="en-GB" sz="2400"/>
          </a:p>
        </p:txBody>
      </p:sp>
      <p:sp>
        <p:nvSpPr>
          <p:cNvPr id="4" name="TextBox 3">
            <a:extLst>
              <a:ext uri="{FF2B5EF4-FFF2-40B4-BE49-F238E27FC236}">
                <a16:creationId xmlns:a16="http://schemas.microsoft.com/office/drawing/2014/main" id="{99C6E4FF-ED5D-B245-4880-73A681C79620}"/>
              </a:ext>
            </a:extLst>
          </p:cNvPr>
          <p:cNvSpPr txBox="1"/>
          <p:nvPr/>
        </p:nvSpPr>
        <p:spPr>
          <a:xfrm>
            <a:off x="217791" y="1947892"/>
            <a:ext cx="2121683" cy="230832"/>
          </a:xfrm>
          <a:prstGeom prst="rect">
            <a:avLst/>
          </a:prstGeom>
          <a:noFill/>
        </p:spPr>
        <p:txBody>
          <a:bodyPr wrap="square" rtlCol="0">
            <a:spAutoFit/>
          </a:bodyPr>
          <a:lstStyle/>
          <a:p>
            <a:pPr defTabSz="685800" fontAlgn="base">
              <a:spcBef>
                <a:spcPct val="0"/>
              </a:spcBef>
              <a:spcAft>
                <a:spcPct val="0"/>
              </a:spcAft>
            </a:pPr>
            <a:r>
              <a:rPr lang="en-GB" sz="900" b="1">
                <a:solidFill>
                  <a:srgbClr val="000000"/>
                </a:solidFill>
                <a:latin typeface="Roboto" panose="02000000000000000000" pitchFamily="2" charset="0"/>
                <a:ea typeface="Roboto" panose="02000000000000000000" pitchFamily="2" charset="0"/>
                <a:cs typeface="Arial" panose="020B0604020202020204" pitchFamily="34" charset="0"/>
              </a:rPr>
              <a:t>Not planning to adopt</a:t>
            </a:r>
          </a:p>
        </p:txBody>
      </p:sp>
      <p:sp>
        <p:nvSpPr>
          <p:cNvPr id="5" name="TextBox 4">
            <a:extLst>
              <a:ext uri="{FF2B5EF4-FFF2-40B4-BE49-F238E27FC236}">
                <a16:creationId xmlns:a16="http://schemas.microsoft.com/office/drawing/2014/main" id="{500117BB-49F4-0A35-B84C-2834BBDA9BB4}"/>
              </a:ext>
            </a:extLst>
          </p:cNvPr>
          <p:cNvSpPr txBox="1"/>
          <p:nvPr/>
        </p:nvSpPr>
        <p:spPr>
          <a:xfrm>
            <a:off x="217792" y="3010764"/>
            <a:ext cx="2121683" cy="230832"/>
          </a:xfrm>
          <a:prstGeom prst="rect">
            <a:avLst/>
          </a:prstGeom>
          <a:noFill/>
        </p:spPr>
        <p:txBody>
          <a:bodyPr wrap="square" rtlCol="0">
            <a:spAutoFit/>
          </a:bodyPr>
          <a:lstStyle/>
          <a:p>
            <a:pPr defTabSz="685800" fontAlgn="base">
              <a:spcBef>
                <a:spcPct val="0"/>
              </a:spcBef>
              <a:spcAft>
                <a:spcPct val="0"/>
              </a:spcAft>
            </a:pPr>
            <a:r>
              <a:rPr lang="en-GB" sz="900" b="1">
                <a:solidFill>
                  <a:srgbClr val="000000"/>
                </a:solidFill>
                <a:latin typeface="Roboto" panose="02000000000000000000" pitchFamily="2" charset="0"/>
                <a:ea typeface="Roboto" panose="02000000000000000000" pitchFamily="2" charset="0"/>
                <a:cs typeface="Arial" panose="020B0604020202020204" pitchFamily="34" charset="0"/>
              </a:rPr>
              <a:t>Planning to adopt</a:t>
            </a:r>
          </a:p>
        </p:txBody>
      </p:sp>
      <p:sp>
        <p:nvSpPr>
          <p:cNvPr id="6" name="TextBox 5">
            <a:extLst>
              <a:ext uri="{FF2B5EF4-FFF2-40B4-BE49-F238E27FC236}">
                <a16:creationId xmlns:a16="http://schemas.microsoft.com/office/drawing/2014/main" id="{CA129618-8F77-CF7E-F668-6B33D44BDC22}"/>
              </a:ext>
            </a:extLst>
          </p:cNvPr>
          <p:cNvSpPr txBox="1"/>
          <p:nvPr/>
        </p:nvSpPr>
        <p:spPr>
          <a:xfrm>
            <a:off x="217792" y="4492065"/>
            <a:ext cx="2121683" cy="369332"/>
          </a:xfrm>
          <a:prstGeom prst="rect">
            <a:avLst/>
          </a:prstGeom>
          <a:noFill/>
        </p:spPr>
        <p:txBody>
          <a:bodyPr wrap="square" rtlCol="0">
            <a:spAutoFit/>
          </a:bodyPr>
          <a:lstStyle/>
          <a:p>
            <a:pPr defTabSz="685800" fontAlgn="base">
              <a:spcBef>
                <a:spcPct val="0"/>
              </a:spcBef>
              <a:spcAft>
                <a:spcPct val="0"/>
              </a:spcAft>
            </a:pPr>
            <a:r>
              <a:rPr lang="en-GB" sz="900" b="1">
                <a:solidFill>
                  <a:srgbClr val="000000"/>
                </a:solidFill>
                <a:latin typeface="Roboto" panose="02000000000000000000" pitchFamily="2" charset="0"/>
                <a:ea typeface="Roboto" panose="02000000000000000000" pitchFamily="2" charset="0"/>
                <a:cs typeface="Arial" panose="020B0604020202020204" pitchFamily="34" charset="0"/>
              </a:rPr>
              <a:t>Adopted in least some project or in PoC</a:t>
            </a:r>
          </a:p>
        </p:txBody>
      </p:sp>
      <p:sp>
        <p:nvSpPr>
          <p:cNvPr id="7" name="TextBox 6">
            <a:extLst>
              <a:ext uri="{FF2B5EF4-FFF2-40B4-BE49-F238E27FC236}">
                <a16:creationId xmlns:a16="http://schemas.microsoft.com/office/drawing/2014/main" id="{2572F422-ECEE-F50E-0992-EF0D76C37E29}"/>
              </a:ext>
            </a:extLst>
          </p:cNvPr>
          <p:cNvSpPr txBox="1"/>
          <p:nvPr/>
        </p:nvSpPr>
        <p:spPr>
          <a:xfrm>
            <a:off x="217792" y="5511317"/>
            <a:ext cx="2121683" cy="230832"/>
          </a:xfrm>
          <a:prstGeom prst="rect">
            <a:avLst/>
          </a:prstGeom>
          <a:noFill/>
        </p:spPr>
        <p:txBody>
          <a:bodyPr wrap="square" rtlCol="0">
            <a:spAutoFit/>
          </a:bodyPr>
          <a:lstStyle/>
          <a:p>
            <a:pPr defTabSz="685800" fontAlgn="base">
              <a:spcBef>
                <a:spcPct val="0"/>
              </a:spcBef>
              <a:spcAft>
                <a:spcPct val="0"/>
              </a:spcAft>
            </a:pPr>
            <a:r>
              <a:rPr lang="en-GB" sz="900" b="1">
                <a:solidFill>
                  <a:srgbClr val="000000"/>
                </a:solidFill>
                <a:latin typeface="Roboto" panose="02000000000000000000" pitchFamily="2" charset="0"/>
                <a:ea typeface="Roboto" panose="02000000000000000000" pitchFamily="2" charset="0"/>
                <a:cs typeface="Arial" panose="020B0604020202020204" pitchFamily="34" charset="0"/>
              </a:rPr>
              <a:t>Adopted across all projects </a:t>
            </a:r>
          </a:p>
        </p:txBody>
      </p:sp>
      <p:graphicFrame>
        <p:nvGraphicFramePr>
          <p:cNvPr id="9" name="Chart 8">
            <a:extLst>
              <a:ext uri="{FF2B5EF4-FFF2-40B4-BE49-F238E27FC236}">
                <a16:creationId xmlns:a16="http://schemas.microsoft.com/office/drawing/2014/main" id="{E147BA53-A1F6-DA5A-EE36-0514F8143DEA}"/>
              </a:ext>
            </a:extLst>
          </p:cNvPr>
          <p:cNvGraphicFramePr/>
          <p:nvPr/>
        </p:nvGraphicFramePr>
        <p:xfrm>
          <a:off x="2708405" y="1084965"/>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82817402"/>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ags/tag2.xml><?xml version="1.0" encoding="utf-8"?>
<p:tagLst xmlns:a="http://schemas.openxmlformats.org/drawingml/2006/main" xmlns:r="http://schemas.openxmlformats.org/officeDocument/2006/relationships" xmlns:p="http://schemas.openxmlformats.org/presentationml/2006/main">
  <p:tag name="SHAPE_LOCKS" val="1983"/>
</p:tagLst>
</file>

<file path=ppt/tags/tag3.xml><?xml version="1.0" encoding="utf-8"?>
<p:tagLst xmlns:a="http://schemas.openxmlformats.org/drawingml/2006/main" xmlns:r="http://schemas.openxmlformats.org/officeDocument/2006/relationships" xmlns:p="http://schemas.openxmlformats.org/presentationml/2006/main">
  <p:tag name="SHAPE_LOCKS" val="1983"/>
</p:tagLst>
</file>

<file path=ppt/tags/tag4.xml><?xml version="1.0" encoding="utf-8"?>
<p:tagLst xmlns:a="http://schemas.openxmlformats.org/drawingml/2006/main" xmlns:r="http://schemas.openxmlformats.org/officeDocument/2006/relationships" xmlns:p="http://schemas.openxmlformats.org/presentationml/2006/main">
  <p:tag name="SHAPE_LOCKS" val="1983"/>
</p:tagLst>
</file>

<file path=ppt/tags/tag5.xml><?xml version="1.0" encoding="utf-8"?>
<p:tagLst xmlns:a="http://schemas.openxmlformats.org/drawingml/2006/main" xmlns:r="http://schemas.openxmlformats.org/officeDocument/2006/relationships" xmlns:p="http://schemas.openxmlformats.org/presentationml/2006/main">
  <p:tag name="SHAPE_LOCKS" val="1983"/>
</p:tagLst>
</file>

<file path=ppt/tags/tag6.xml><?xml version="1.0" encoding="utf-8"?>
<p:tagLst xmlns:a="http://schemas.openxmlformats.org/drawingml/2006/main" xmlns:r="http://schemas.openxmlformats.org/officeDocument/2006/relationships" xmlns:p="http://schemas.openxmlformats.org/presentationml/2006/main">
  <p:tag name="SHAPE_LOCKS" val="1983"/>
</p:tagLst>
</file>

<file path=ppt/tags/tag7.xml><?xml version="1.0" encoding="utf-8"?>
<p:tagLst xmlns:a="http://schemas.openxmlformats.org/drawingml/2006/main" xmlns:r="http://schemas.openxmlformats.org/officeDocument/2006/relationships" xmlns:p="http://schemas.openxmlformats.org/presentationml/2006/main">
  <p:tag name="SHAPE_LOCKS" val="1983"/>
</p:tagLst>
</file>

<file path=ppt/tags/tag8.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Redgate theme v2">
  <a:themeElements>
    <a:clrScheme name="Redgate color theme v2">
      <a:dk1>
        <a:srgbClr val="373737"/>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Redgate Theme v2,thmx">
  <a:themeElements>
    <a:clrScheme name="Redgate color theme v2">
      <a:dk1>
        <a:srgbClr val="373737"/>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thmx" id="{A56F93CE-6E68-4728-9AEF-57A351AD63C3}" vid="{FA67DE0B-BF20-4B50-AF16-F08B7006EA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ovider xmlns="09261daf-a6c8-4475-bfe4-e465f101f752" xsi:nil="true"/>
    <Status xmlns="09261daf-a6c8-4475-bfe4-e465f101f752" xsi:nil="true"/>
    <Author0 xmlns="09261daf-a6c8-4475-bfe4-e465f101f752" xsi:nil="true"/>
    <TaxCatchAll xmlns="cfa6ec7d-b27d-4976-a2d2-0968bdeefb84" xsi:nil="true"/>
    <lcf76f155ced4ddcb4097134ff3c332f xmlns="09261daf-a6c8-4475-bfe4-e465f101f752">
      <Terms xmlns="http://schemas.microsoft.com/office/infopath/2007/PartnerControls"/>
    </lcf76f155ced4ddcb4097134ff3c332f>
    <SharedWithUsers xmlns="cfa6ec7d-b27d-4976-a2d2-0968bdeefb84">
      <UserInfo>
        <DisplayName>Norma Salcido</DisplayName>
        <AccountId>868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760C779E989E145AAD13EC3F1475DCA" ma:contentTypeVersion="21" ma:contentTypeDescription="Create a new document." ma:contentTypeScope="" ma:versionID="8f7275da3a6d936b19d374b8def68ea3">
  <xsd:schema xmlns:xsd="http://www.w3.org/2001/XMLSchema" xmlns:xs="http://www.w3.org/2001/XMLSchema" xmlns:p="http://schemas.microsoft.com/office/2006/metadata/properties" xmlns:ns2="09261daf-a6c8-4475-bfe4-e465f101f752" xmlns:ns3="cfa6ec7d-b27d-4976-a2d2-0968bdeefb84" targetNamespace="http://schemas.microsoft.com/office/2006/metadata/properties" ma:root="true" ma:fieldsID="168d2e80238389d99c073ba5a4b50c18" ns2:_="" ns3:_="">
    <xsd:import namespace="09261daf-a6c8-4475-bfe4-e465f101f752"/>
    <xsd:import namespace="cfa6ec7d-b27d-4976-a2d2-0968bdeefb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element ref="ns2:Provider" minOccurs="0"/>
                <xsd:element ref="ns2:Author0" minOccurs="0"/>
                <xsd:element ref="ns2:lcf76f155ced4ddcb4097134ff3c332f" minOccurs="0"/>
                <xsd:element ref="ns3:TaxCatchAll" minOccurs="0"/>
                <xsd:element ref="ns2:MediaServiceObjectDetectorVersions" minOccurs="0"/>
                <xsd:element ref="ns2:MediaServiceSearchProperties"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61daf-a6c8-4475-bfe4-e465f101f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Provider" ma:index="21" nillable="true" ma:displayName="Provider" ma:format="Dropdown" ma:internalName="Provider">
      <xsd:simpleType>
        <xsd:restriction base="dms:Text">
          <xsd:maxLength value="255"/>
        </xsd:restriction>
      </xsd:simpleType>
    </xsd:element>
    <xsd:element name="Author0" ma:index="22" nillable="true" ma:displayName="Author" ma:format="Dropdown" ma:internalName="Author0">
      <xsd:simpleType>
        <xsd:restriction base="dms:Text">
          <xsd:maxLength value="255"/>
        </xsd:restrictio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f536e90f-a63c-417c-a397-dad62e02e24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Status" ma:index="28" nillable="true" ma:displayName="Status" ma:format="Dropdown" ma:internalName="Statu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6ec7d-b27d-4976-a2d2-0968bdeefb8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e8b56304-9baf-48d2-b59c-545f107b0cc8}" ma:internalName="TaxCatchAll" ma:showField="CatchAllData" ma:web="cfa6ec7d-b27d-4976-a2d2-0968bdeefb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9D2822-6D4E-4349-BDE6-C5CF73EFC147}">
  <ds:schemaRefs>
    <ds:schemaRef ds:uri="http://schemas.microsoft.com/office/2006/metadata/properties"/>
    <ds:schemaRef ds:uri="http://schemas.microsoft.com/office/infopath/2007/PartnerControls"/>
    <ds:schemaRef ds:uri="09261daf-a6c8-4475-bfe4-e465f101f752"/>
    <ds:schemaRef ds:uri="cfa6ec7d-b27d-4976-a2d2-0968bdeefb84"/>
  </ds:schemaRefs>
</ds:datastoreItem>
</file>

<file path=customXml/itemProps2.xml><?xml version="1.0" encoding="utf-8"?>
<ds:datastoreItem xmlns:ds="http://schemas.openxmlformats.org/officeDocument/2006/customXml" ds:itemID="{25363A44-5E8F-4175-A19D-FD5049DE36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261daf-a6c8-4475-bfe4-e465f101f752"/>
    <ds:schemaRef ds:uri="cfa6ec7d-b27d-4976-a2d2-0968bdeefb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002B44-F125-4C4D-9507-7604E8E268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TotalTime>
  <Words>3789</Words>
  <Application>Microsoft Office PowerPoint</Application>
  <PresentationFormat>Widescreen</PresentationFormat>
  <Paragraphs>381</Paragraphs>
  <Slides>46</Slides>
  <Notes>26</Notes>
  <HiddenSlides>0</HiddenSlides>
  <MMClips>0</MMClip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Redgate theme v2</vt:lpstr>
      <vt:lpstr>Redgate Theme v2,thmx</vt:lpstr>
      <vt:lpstr>Redgate DevOps Discovery: Navigating the Database Landscape</vt:lpstr>
      <vt:lpstr>PowerPoint Presentation</vt:lpstr>
      <vt:lpstr>PowerPoint Presentation</vt:lpstr>
      <vt:lpstr>“DevOps is the union of people, process, and products to enable continuous delivery of value to our end users.”  Donovan Brown, Partner Program Manager, Azure Incubations, Microsoft</vt:lpstr>
      <vt:lpstr>25 years of navigating the database landscape with the community</vt:lpstr>
      <vt:lpstr>End-to-end Database DevOps</vt:lpstr>
      <vt:lpstr>End To End Database DevOps</vt:lpstr>
      <vt:lpstr>PowerPoint Presentation</vt:lpstr>
      <vt:lpstr>Database DevOps: 73% now have implemented, or intend to in the next two years</vt:lpstr>
      <vt:lpstr>Number of database platforms in use</vt:lpstr>
      <vt:lpstr>Where are you working?</vt:lpstr>
      <vt:lpstr>Using AI for the database</vt:lpstr>
      <vt:lpstr>So Why DevOps?</vt:lpstr>
      <vt:lpstr>Speed and efficiency are the main driver to implement database DevOps</vt:lpstr>
      <vt:lpstr>So Why Redgate?</vt:lpstr>
      <vt:lpstr>PowerPoint Presentation</vt:lpstr>
      <vt:lpstr>Test Data Management</vt:lpstr>
      <vt:lpstr>Key test data challenges organizations face</vt:lpstr>
      <vt:lpstr>Introducing Redgate Test Data Manager</vt:lpstr>
      <vt:lpstr>Get the data you need, however you need it</vt:lpstr>
      <vt:lpstr>Standardize</vt:lpstr>
      <vt:lpstr>SQL Prompt</vt:lpstr>
      <vt:lpstr>SQL Prompt+</vt:lpstr>
      <vt:lpstr>SQL Prompt+</vt:lpstr>
      <vt:lpstr>SQL Prompt+</vt:lpstr>
      <vt:lpstr>Prompt+ - Sign up for the EAP</vt:lpstr>
      <vt:lpstr>Automation</vt:lpstr>
      <vt:lpstr>Achieve continuous delivery with these 3 Database DevOps practices </vt:lpstr>
      <vt:lpstr>PowerPoint Presentation</vt:lpstr>
      <vt:lpstr>PowerPoint Presentation</vt:lpstr>
      <vt:lpstr>Where would you put yourself on the maturity model?</vt:lpstr>
      <vt:lpstr>Database Monitoring</vt:lpstr>
      <vt:lpstr>PowerPoint Presentation</vt:lpstr>
      <vt:lpstr>PowerPoint Presentation</vt:lpstr>
      <vt:lpstr>|  What can I monitor?</vt:lpstr>
      <vt:lpstr>2024 Roadmaps</vt:lpstr>
      <vt:lpstr>PowerPoint Presentation</vt:lpstr>
      <vt:lpstr>Flyway roadmap</vt:lpstr>
      <vt:lpstr>Roadmap</vt:lpstr>
      <vt:lpstr>Next Steps</vt:lpstr>
      <vt:lpstr>Next Steps</vt:lpstr>
      <vt:lpstr>Maximize value with Redgate Professional Services</vt:lpstr>
      <vt:lpstr>You get more with Premium Support</vt:lpstr>
      <vt:lpstr>PowerPoint Presentation</vt:lpstr>
      <vt:lpstr>Redgate Events</vt:lpstr>
      <vt:lpstr>Any Questions?  Thank you</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David Ong</cp:lastModifiedBy>
  <cp:revision>128</cp:revision>
  <cp:lastPrinted>2015-12-02T11:41:23Z</cp:lastPrinted>
  <dcterms:created xsi:type="dcterms:W3CDTF">2015-11-25T13:50:45Z</dcterms:created>
  <dcterms:modified xsi:type="dcterms:W3CDTF">2024-03-18T13:25:20Z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0x0101003760C779E989E145AAD13EC3F1475DCA</vt:lpwstr>
  </property>
  <property fmtid="{D5CDD505-2E9C-101B-9397-08002B2CF9AE}" pid="3" name="MediaServiceImageTags">
    <vt:lpwstr/>
  </property>
</Properties>
</file>